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62" r:id="rId5"/>
    <p:sldId id="257" r:id="rId6"/>
    <p:sldId id="259" r:id="rId7"/>
    <p:sldId id="263" r:id="rId8"/>
    <p:sldId id="264" r:id="rId9"/>
    <p:sldId id="260" r:id="rId10"/>
    <p:sldId id="279" r:id="rId11"/>
    <p:sldId id="280" r:id="rId12"/>
    <p:sldId id="281" r:id="rId13"/>
    <p:sldId id="273" r:id="rId14"/>
    <p:sldId id="274" r:id="rId15"/>
    <p:sldId id="275" r:id="rId16"/>
    <p:sldId id="276" r:id="rId17"/>
    <p:sldId id="277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.barati\Desktop\&#1570;&#1605;&#1575;&#158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style val="26"/>
  <c:chart>
    <c:title>
      <c:tx>
        <c:rich>
          <a:bodyPr/>
          <a:lstStyle/>
          <a:p>
            <a:pPr>
              <a:defRPr lang="en-US"/>
            </a:pPr>
            <a:endParaRPr lang="en-US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84664109623924022"/>
          <c:y val="2.5015624916901829E-2"/>
        </c:manualLayout>
      </c:layout>
    </c:title>
    <c:plotArea>
      <c:layout/>
      <c:pieChart>
        <c:varyColors val="1"/>
        <c:ser>
          <c:idx val="0"/>
          <c:order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fa-IR">
                        <a:solidFill>
                          <a:schemeClr val="bg1"/>
                        </a:solidFill>
                      </a:rPr>
                      <a:t>الكترونيك و کنترل 
13%</a:t>
                    </a:r>
                  </a:p>
                </c:rich>
              </c:tx>
              <c:showCatName val="1"/>
              <c:showPercent val="1"/>
            </c:dLbl>
            <c:dLbl>
              <c:idx val="4"/>
              <c:layout>
                <c:manualLayout>
                  <c:x val="2.0631253153784914E-2"/>
                  <c:y val="2.4024060697754736E-2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8.1198567310679912E-2"/>
                  <c:y val="-6.7774024996321833E-2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-2.2409476260066227E-2"/>
                  <c:y val="-4.6810143422259615E-2"/>
                </c:manualLayout>
              </c:layout>
              <c:showCatName val="1"/>
              <c:showPercent val="1"/>
            </c:dLbl>
            <c:dLbl>
              <c:idx val="7"/>
              <c:layout>
                <c:manualLayout>
                  <c:x val="-2.2531782595106443E-2"/>
                  <c:y val="2.5835034362998791E-3"/>
                </c:manualLayout>
              </c:layout>
              <c:showCatName val="1"/>
              <c:showPercent val="1"/>
            </c:dLbl>
            <c:dLbl>
              <c:idx val="8"/>
              <c:layout>
                <c:manualLayout>
                  <c:x val="0.18189767272911106"/>
                  <c:y val="0.11596357331065271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lang="en-US" b="1"/>
                </a:pPr>
                <a:endParaRPr lang="fa-IR"/>
              </a:p>
            </c:txPr>
            <c:showCatName val="1"/>
            <c:showPercent val="1"/>
            <c:showLeaderLines val="1"/>
          </c:dLbls>
          <c:cat>
            <c:strRef>
              <c:f>Sheet1!$S$2:$S$13</c:f>
              <c:strCache>
                <c:ptCount val="12"/>
                <c:pt idx="0">
                  <c:v>اپتیک و فوتونیک</c:v>
                </c:pt>
                <c:pt idx="1">
                  <c:v>الكترونيك و کنترل </c:v>
                </c:pt>
                <c:pt idx="2">
                  <c:v>انرژيهای نو </c:v>
                </c:pt>
                <c:pt idx="3">
                  <c:v>تجهیزات پیشرفته ساخت</c:v>
                </c:pt>
                <c:pt idx="4">
                  <c:v>داروهای پیشرفته و مهندسی پزشکی</c:v>
                </c:pt>
                <c:pt idx="5">
                  <c:v>فناوري اطلاعات وارتباطات و نرم افزارهای کامپیوتری</c:v>
                </c:pt>
                <c:pt idx="6">
                  <c:v>فناوري زيستي </c:v>
                </c:pt>
                <c:pt idx="7">
                  <c:v>فناوري نانو </c:v>
                </c:pt>
                <c:pt idx="8">
                  <c:v>محصولات پیشرفته سایر بخش ها </c:v>
                </c:pt>
                <c:pt idx="9">
                  <c:v>مواد پيشرفته (فلزات، كامپوزيتها،... )</c:v>
                </c:pt>
                <c:pt idx="10">
                  <c:v>مواد پيشرفته شیمیایی و غیر شیمیایی (فلزات، ..)</c:v>
                </c:pt>
                <c:pt idx="11">
                  <c:v>هوافضا (پرنده ها، ماهواره ها، موشكها)</c:v>
                </c:pt>
              </c:strCache>
            </c:strRef>
          </c:cat>
          <c:val>
            <c:numRef>
              <c:f>Sheet1!$W$2:$W$13</c:f>
              <c:numCache>
                <c:formatCode>0.0</c:formatCode>
                <c:ptCount val="12"/>
                <c:pt idx="0">
                  <c:v>1.2320328542094456</c:v>
                </c:pt>
                <c:pt idx="1">
                  <c:v>13.141683778234077</c:v>
                </c:pt>
                <c:pt idx="2">
                  <c:v>0.82135523613963124</c:v>
                </c:pt>
                <c:pt idx="3">
                  <c:v>6.2628336755646812</c:v>
                </c:pt>
                <c:pt idx="4">
                  <c:v>8.726899383983568</c:v>
                </c:pt>
                <c:pt idx="5">
                  <c:v>23.51129363449693</c:v>
                </c:pt>
                <c:pt idx="6">
                  <c:v>19.609856262833691</c:v>
                </c:pt>
                <c:pt idx="7">
                  <c:v>4.8254620123203313</c:v>
                </c:pt>
                <c:pt idx="8">
                  <c:v>13.655030800821372</c:v>
                </c:pt>
                <c:pt idx="9">
                  <c:v>2.4640657084188913</c:v>
                </c:pt>
                <c:pt idx="10">
                  <c:v>0.10266940451745382</c:v>
                </c:pt>
                <c:pt idx="11">
                  <c:v>5.6468172484599481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0F5011-CFBE-450B-99BF-AB3ECAB86F75}" type="doc">
      <dgm:prSet loTypeId="urn:microsoft.com/office/officeart/2005/8/layout/vProcess5" loCatId="process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87C1427B-FBC2-4C9C-9A48-52AB69874E63}">
      <dgm:prSet phldrT="[Text]" custT="1"/>
      <dgm:spPr/>
      <dgm:t>
        <a:bodyPr/>
        <a:lstStyle/>
        <a:p>
          <a:pPr algn="r" rtl="1">
            <a:lnSpc>
              <a:spcPct val="100000"/>
            </a:lnSpc>
          </a:pPr>
          <a:r>
            <a:rPr lang="fa-IR" sz="2800" dirty="0" smtClean="0">
              <a:solidFill>
                <a:schemeClr val="tx1"/>
              </a:solidFill>
              <a:cs typeface="B Nazanin" pitchFamily="2" charset="-78"/>
            </a:rPr>
            <a:t>شرکتهای در حال ثبت اطلاعات </a:t>
          </a:r>
          <a:br>
            <a:rPr lang="fa-IR" sz="2800" dirty="0" smtClean="0">
              <a:solidFill>
                <a:schemeClr val="tx1"/>
              </a:solidFill>
              <a:cs typeface="B Nazanin" pitchFamily="2" charset="-78"/>
            </a:rPr>
          </a:br>
          <a:r>
            <a:rPr lang="fa-IR" sz="2800" dirty="0" smtClean="0">
              <a:solidFill>
                <a:schemeClr val="tx1"/>
              </a:solidFill>
              <a:cs typeface="B Nazanin" pitchFamily="2" charset="-78"/>
            </a:rPr>
            <a:t>1130 شرکت</a:t>
          </a:r>
          <a:endParaRPr lang="en-US" sz="2800" dirty="0" smtClean="0">
            <a:solidFill>
              <a:schemeClr val="tx1"/>
            </a:solidFill>
            <a:cs typeface="B Nazanin" pitchFamily="2" charset="-78"/>
          </a:endParaRPr>
        </a:p>
      </dgm:t>
    </dgm:pt>
    <dgm:pt modelId="{20C6054A-F855-4274-A0DC-272F05CC0E24}" type="parTrans" cxnId="{07F6A9DB-4D17-4F92-8EAB-5BE60C0F9ADF}">
      <dgm:prSet/>
      <dgm:spPr/>
      <dgm:t>
        <a:bodyPr/>
        <a:lstStyle/>
        <a:p>
          <a:endParaRPr lang="en-US"/>
        </a:p>
      </dgm:t>
    </dgm:pt>
    <dgm:pt modelId="{1D910108-F916-41C3-B335-AFFA671899CF}" type="sibTrans" cxnId="{07F6A9DB-4D17-4F92-8EAB-5BE60C0F9ADF}">
      <dgm:prSet custT="1"/>
      <dgm:spPr/>
      <dgm:t>
        <a:bodyPr/>
        <a:lstStyle/>
        <a:p>
          <a:endParaRPr lang="en-US" sz="2800">
            <a:cs typeface="B Nazanin" pitchFamily="2" charset="-78"/>
          </a:endParaRPr>
        </a:p>
      </dgm:t>
    </dgm:pt>
    <dgm:pt modelId="{3130B498-D124-4046-A0BC-B6C704F5DD74}">
      <dgm:prSet phldrT="[Text]" custT="1"/>
      <dgm:spPr/>
      <dgm:t>
        <a:bodyPr/>
        <a:lstStyle/>
        <a:p>
          <a:pPr algn="r" rtl="1"/>
          <a:r>
            <a:rPr lang="fa-IR" sz="2800" dirty="0" smtClean="0">
              <a:solidFill>
                <a:schemeClr val="tx1"/>
              </a:solidFill>
              <a:cs typeface="B Nazanin" pitchFamily="2" charset="-78"/>
            </a:rPr>
            <a:t>شرکتهای درخواست بررسی داده </a:t>
          </a:r>
          <a:br>
            <a:rPr lang="fa-IR" sz="2800" dirty="0" smtClean="0">
              <a:solidFill>
                <a:schemeClr val="tx1"/>
              </a:solidFill>
              <a:cs typeface="B Nazanin" pitchFamily="2" charset="-78"/>
            </a:rPr>
          </a:br>
          <a:r>
            <a:rPr lang="fa-IR" sz="2800" dirty="0" smtClean="0">
              <a:solidFill>
                <a:schemeClr val="tx1"/>
              </a:solidFill>
              <a:cs typeface="B Nazanin" pitchFamily="2" charset="-78"/>
            </a:rPr>
            <a:t>389 شرکت</a:t>
          </a:r>
          <a:endParaRPr lang="en-US" sz="2800" dirty="0">
            <a:solidFill>
              <a:schemeClr val="tx1"/>
            </a:solidFill>
            <a:cs typeface="B Nazanin" pitchFamily="2" charset="-78"/>
          </a:endParaRPr>
        </a:p>
      </dgm:t>
    </dgm:pt>
    <dgm:pt modelId="{B6637E25-7268-4137-881A-6A00F9A435F7}" type="parTrans" cxnId="{8144E55E-A3AC-43DF-9676-A77AC7711D96}">
      <dgm:prSet/>
      <dgm:spPr/>
      <dgm:t>
        <a:bodyPr/>
        <a:lstStyle/>
        <a:p>
          <a:endParaRPr lang="en-US"/>
        </a:p>
      </dgm:t>
    </dgm:pt>
    <dgm:pt modelId="{D591A815-7020-465A-8BFC-E71DE9FF78BE}" type="sibTrans" cxnId="{8144E55E-A3AC-43DF-9676-A77AC7711D96}">
      <dgm:prSet custT="1"/>
      <dgm:spPr/>
      <dgm:t>
        <a:bodyPr/>
        <a:lstStyle/>
        <a:p>
          <a:endParaRPr lang="en-US" sz="2800">
            <a:cs typeface="B Nazanin" pitchFamily="2" charset="-78"/>
          </a:endParaRPr>
        </a:p>
      </dgm:t>
    </dgm:pt>
    <dgm:pt modelId="{748FF877-E0E2-4D21-A29C-745B15C167DF}">
      <dgm:prSet phldrT="[Text]" custT="1"/>
      <dgm:spPr/>
      <dgm:t>
        <a:bodyPr/>
        <a:lstStyle/>
        <a:p>
          <a:pPr algn="r" rtl="1"/>
          <a:r>
            <a:rPr lang="fa-IR" sz="2800" dirty="0" smtClean="0">
              <a:solidFill>
                <a:schemeClr val="tx1"/>
              </a:solidFill>
              <a:cs typeface="B Nazanin" pitchFamily="2" charset="-78"/>
            </a:rPr>
            <a:t>شرکتهای تایید شده   30 شرکت</a:t>
          </a:r>
        </a:p>
      </dgm:t>
    </dgm:pt>
    <dgm:pt modelId="{A8212C43-7ADC-4679-B7D5-5106ABD599F4}" type="sibTrans" cxnId="{E881FD40-F5EF-4EC9-8EA5-DAD341B3878B}">
      <dgm:prSet/>
      <dgm:spPr/>
      <dgm:t>
        <a:bodyPr/>
        <a:lstStyle/>
        <a:p>
          <a:endParaRPr lang="en-US"/>
        </a:p>
      </dgm:t>
    </dgm:pt>
    <dgm:pt modelId="{26E1A8D3-6389-4401-A578-15C0DF72E711}" type="parTrans" cxnId="{E881FD40-F5EF-4EC9-8EA5-DAD341B3878B}">
      <dgm:prSet/>
      <dgm:spPr/>
      <dgm:t>
        <a:bodyPr/>
        <a:lstStyle/>
        <a:p>
          <a:endParaRPr lang="en-US"/>
        </a:p>
      </dgm:t>
    </dgm:pt>
    <dgm:pt modelId="{086CAC58-1924-4260-808F-5655BDFE5D02}">
      <dgm:prSet custT="1"/>
      <dgm:spPr/>
      <dgm:t>
        <a:bodyPr/>
        <a:lstStyle/>
        <a:p>
          <a:pPr rtl="1"/>
          <a:r>
            <a:rPr lang="fa-IR" sz="2800" dirty="0" smtClean="0">
              <a:solidFill>
                <a:schemeClr val="tx1"/>
              </a:solidFill>
              <a:cs typeface="B Nazanin" pitchFamily="2" charset="-78"/>
            </a:rPr>
            <a:t>شرکتهای ارسال شده به کارگزاران  201شرکت</a:t>
          </a:r>
          <a:endParaRPr lang="en-US" sz="2800" dirty="0">
            <a:solidFill>
              <a:schemeClr val="tx1"/>
            </a:solidFill>
            <a:cs typeface="B Nazanin" pitchFamily="2" charset="-78"/>
          </a:endParaRPr>
        </a:p>
      </dgm:t>
    </dgm:pt>
    <dgm:pt modelId="{52F1B924-8D18-4B65-B67B-28D88DB20BEB}" type="parTrans" cxnId="{10890DD5-E234-442D-899F-408EF2F1306E}">
      <dgm:prSet/>
      <dgm:spPr/>
      <dgm:t>
        <a:bodyPr/>
        <a:lstStyle/>
        <a:p>
          <a:endParaRPr lang="en-US"/>
        </a:p>
      </dgm:t>
    </dgm:pt>
    <dgm:pt modelId="{C57FA280-E228-4702-ABE5-73B1183D7449}" type="sibTrans" cxnId="{10890DD5-E234-442D-899F-408EF2F1306E}">
      <dgm:prSet custT="1"/>
      <dgm:spPr/>
      <dgm:t>
        <a:bodyPr/>
        <a:lstStyle/>
        <a:p>
          <a:endParaRPr lang="en-US" sz="2800">
            <a:cs typeface="B Nazanin" pitchFamily="2" charset="-78"/>
          </a:endParaRPr>
        </a:p>
      </dgm:t>
    </dgm:pt>
    <dgm:pt modelId="{C6692DE2-F959-48DA-8130-8CE146789DCC}" type="pres">
      <dgm:prSet presAssocID="{0C0F5011-CFBE-450B-99BF-AB3ECAB86F7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2832B8-BB4B-4D03-9CCB-194EAA480BB0}" type="pres">
      <dgm:prSet presAssocID="{0C0F5011-CFBE-450B-99BF-AB3ECAB86F75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77D2C59F-B1C6-4C41-831F-6DD54E78B035}" type="pres">
      <dgm:prSet presAssocID="{0C0F5011-CFBE-450B-99BF-AB3ECAB86F75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733EF1-8837-4A22-AD5A-B6D354346B56}" type="pres">
      <dgm:prSet presAssocID="{0C0F5011-CFBE-450B-99BF-AB3ECAB86F75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12E895-878E-4F74-9E5F-408011DC6EB1}" type="pres">
      <dgm:prSet presAssocID="{0C0F5011-CFBE-450B-99BF-AB3ECAB86F75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C43114-6F63-40E3-AE51-3FC447ABFC83}" type="pres">
      <dgm:prSet presAssocID="{0C0F5011-CFBE-450B-99BF-AB3ECAB86F75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7AEC80-AA48-4214-BD4C-8C32AAA50F7A}" type="pres">
      <dgm:prSet presAssocID="{0C0F5011-CFBE-450B-99BF-AB3ECAB86F75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5EFE4C-21D6-49CC-96D2-526CDC22ED70}" type="pres">
      <dgm:prSet presAssocID="{0C0F5011-CFBE-450B-99BF-AB3ECAB86F75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0CB99D-2095-4081-BB40-5ED124D0D9BD}" type="pres">
      <dgm:prSet presAssocID="{0C0F5011-CFBE-450B-99BF-AB3ECAB86F75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F2F543-CA53-444B-B992-296D3E75DFB3}" type="pres">
      <dgm:prSet presAssocID="{0C0F5011-CFBE-450B-99BF-AB3ECAB86F75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0D7A45-6668-4E82-9C5D-C4598EF1A29F}" type="pres">
      <dgm:prSet presAssocID="{0C0F5011-CFBE-450B-99BF-AB3ECAB86F75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494F0-A958-4A4B-A8B3-6B6E6E1C8F96}" type="pres">
      <dgm:prSet presAssocID="{0C0F5011-CFBE-450B-99BF-AB3ECAB86F75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5EFEC4-ADBC-432F-8E5B-6D1617FAD74A}" type="pres">
      <dgm:prSet presAssocID="{0C0F5011-CFBE-450B-99BF-AB3ECAB86F75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44E55E-A3AC-43DF-9676-A77AC7711D96}" srcId="{0C0F5011-CFBE-450B-99BF-AB3ECAB86F75}" destId="{3130B498-D124-4046-A0BC-B6C704F5DD74}" srcOrd="1" destOrd="0" parTransId="{B6637E25-7268-4137-881A-6A00F9A435F7}" sibTransId="{D591A815-7020-465A-8BFC-E71DE9FF78BE}"/>
    <dgm:cxn modelId="{A87A1227-F1BC-4CE0-AE23-2EB68C3965A3}" type="presOf" srcId="{87C1427B-FBC2-4C9C-9A48-52AB69874E63}" destId="{77D2C59F-B1C6-4C41-831F-6DD54E78B035}" srcOrd="0" destOrd="0" presId="urn:microsoft.com/office/officeart/2005/8/layout/vProcess5"/>
    <dgm:cxn modelId="{07F6A9DB-4D17-4F92-8EAB-5BE60C0F9ADF}" srcId="{0C0F5011-CFBE-450B-99BF-AB3ECAB86F75}" destId="{87C1427B-FBC2-4C9C-9A48-52AB69874E63}" srcOrd="0" destOrd="0" parTransId="{20C6054A-F855-4274-A0DC-272F05CC0E24}" sibTransId="{1D910108-F916-41C3-B335-AFFA671899CF}"/>
    <dgm:cxn modelId="{FAD9E0AB-1E6E-43EC-A406-566D91B214F4}" type="presOf" srcId="{748FF877-E0E2-4D21-A29C-745B15C167DF}" destId="{AC5EFEC4-ADBC-432F-8E5B-6D1617FAD74A}" srcOrd="1" destOrd="0" presId="urn:microsoft.com/office/officeart/2005/8/layout/vProcess5"/>
    <dgm:cxn modelId="{C80AF370-CCB3-41A0-A3A7-582BEA91A5E7}" type="presOf" srcId="{086CAC58-1924-4260-808F-5655BDFE5D02}" destId="{3912E895-878E-4F74-9E5F-408011DC6EB1}" srcOrd="0" destOrd="0" presId="urn:microsoft.com/office/officeart/2005/8/layout/vProcess5"/>
    <dgm:cxn modelId="{846F1532-1D31-4301-8268-9980981F74EE}" type="presOf" srcId="{3130B498-D124-4046-A0BC-B6C704F5DD74}" destId="{78733EF1-8837-4A22-AD5A-B6D354346B56}" srcOrd="0" destOrd="0" presId="urn:microsoft.com/office/officeart/2005/8/layout/vProcess5"/>
    <dgm:cxn modelId="{10890DD5-E234-442D-899F-408EF2F1306E}" srcId="{0C0F5011-CFBE-450B-99BF-AB3ECAB86F75}" destId="{086CAC58-1924-4260-808F-5655BDFE5D02}" srcOrd="2" destOrd="0" parTransId="{52F1B924-8D18-4B65-B67B-28D88DB20BEB}" sibTransId="{C57FA280-E228-4702-ABE5-73B1183D7449}"/>
    <dgm:cxn modelId="{816609F9-0C31-43AA-99EC-4B327255B1F5}" type="presOf" srcId="{D591A815-7020-465A-8BFC-E71DE9FF78BE}" destId="{4A5EFE4C-21D6-49CC-96D2-526CDC22ED70}" srcOrd="0" destOrd="0" presId="urn:microsoft.com/office/officeart/2005/8/layout/vProcess5"/>
    <dgm:cxn modelId="{8943E92D-120B-44E1-A479-CB021892EF1A}" type="presOf" srcId="{086CAC58-1924-4260-808F-5655BDFE5D02}" destId="{410494F0-A958-4A4B-A8B3-6B6E6E1C8F96}" srcOrd="1" destOrd="0" presId="urn:microsoft.com/office/officeart/2005/8/layout/vProcess5"/>
    <dgm:cxn modelId="{EF7DD96E-4B08-4854-A79A-E45585E48A09}" type="presOf" srcId="{87C1427B-FBC2-4C9C-9A48-52AB69874E63}" destId="{72F2F543-CA53-444B-B992-296D3E75DFB3}" srcOrd="1" destOrd="0" presId="urn:microsoft.com/office/officeart/2005/8/layout/vProcess5"/>
    <dgm:cxn modelId="{040A5AD4-9AB2-4567-AA8E-90182300133A}" type="presOf" srcId="{C57FA280-E228-4702-ABE5-73B1183D7449}" destId="{FD0CB99D-2095-4081-BB40-5ED124D0D9BD}" srcOrd="0" destOrd="0" presId="urn:microsoft.com/office/officeart/2005/8/layout/vProcess5"/>
    <dgm:cxn modelId="{E881FD40-F5EF-4EC9-8EA5-DAD341B3878B}" srcId="{0C0F5011-CFBE-450B-99BF-AB3ECAB86F75}" destId="{748FF877-E0E2-4D21-A29C-745B15C167DF}" srcOrd="3" destOrd="0" parTransId="{26E1A8D3-6389-4401-A578-15C0DF72E711}" sibTransId="{A8212C43-7ADC-4679-B7D5-5106ABD599F4}"/>
    <dgm:cxn modelId="{8CE96A06-8F42-4077-99B3-4C172D2E73DE}" type="presOf" srcId="{1D910108-F916-41C3-B335-AFFA671899CF}" destId="{A07AEC80-AA48-4214-BD4C-8C32AAA50F7A}" srcOrd="0" destOrd="0" presId="urn:microsoft.com/office/officeart/2005/8/layout/vProcess5"/>
    <dgm:cxn modelId="{7F2179CE-3BBD-4A9B-83B8-2BE577E95FB2}" type="presOf" srcId="{3130B498-D124-4046-A0BC-B6C704F5DD74}" destId="{A20D7A45-6668-4E82-9C5D-C4598EF1A29F}" srcOrd="1" destOrd="0" presId="urn:microsoft.com/office/officeart/2005/8/layout/vProcess5"/>
    <dgm:cxn modelId="{D5630D36-841A-4BC3-A552-165C64114452}" type="presOf" srcId="{748FF877-E0E2-4D21-A29C-745B15C167DF}" destId="{61C43114-6F63-40E3-AE51-3FC447ABFC83}" srcOrd="0" destOrd="0" presId="urn:microsoft.com/office/officeart/2005/8/layout/vProcess5"/>
    <dgm:cxn modelId="{12A27B65-0211-42D8-9B8F-C2ADA015C104}" type="presOf" srcId="{0C0F5011-CFBE-450B-99BF-AB3ECAB86F75}" destId="{C6692DE2-F959-48DA-8130-8CE146789DCC}" srcOrd="0" destOrd="0" presId="urn:microsoft.com/office/officeart/2005/8/layout/vProcess5"/>
    <dgm:cxn modelId="{AA2B8BE7-79AB-49C2-90C6-635302763558}" type="presParOf" srcId="{C6692DE2-F959-48DA-8130-8CE146789DCC}" destId="{492832B8-BB4B-4D03-9CCB-194EAA480BB0}" srcOrd="0" destOrd="0" presId="urn:microsoft.com/office/officeart/2005/8/layout/vProcess5"/>
    <dgm:cxn modelId="{63C71E96-3D52-42B8-8475-4D952442ADCD}" type="presParOf" srcId="{C6692DE2-F959-48DA-8130-8CE146789DCC}" destId="{77D2C59F-B1C6-4C41-831F-6DD54E78B035}" srcOrd="1" destOrd="0" presId="urn:microsoft.com/office/officeart/2005/8/layout/vProcess5"/>
    <dgm:cxn modelId="{65AE69F3-194D-49BA-9DB8-7595FD229AD6}" type="presParOf" srcId="{C6692DE2-F959-48DA-8130-8CE146789DCC}" destId="{78733EF1-8837-4A22-AD5A-B6D354346B56}" srcOrd="2" destOrd="0" presId="urn:microsoft.com/office/officeart/2005/8/layout/vProcess5"/>
    <dgm:cxn modelId="{74354F70-41B6-4E69-A906-F761C914FD75}" type="presParOf" srcId="{C6692DE2-F959-48DA-8130-8CE146789DCC}" destId="{3912E895-878E-4F74-9E5F-408011DC6EB1}" srcOrd="3" destOrd="0" presId="urn:microsoft.com/office/officeart/2005/8/layout/vProcess5"/>
    <dgm:cxn modelId="{DA0457A8-3AC5-42FE-B585-ECC3A2A6BE93}" type="presParOf" srcId="{C6692DE2-F959-48DA-8130-8CE146789DCC}" destId="{61C43114-6F63-40E3-AE51-3FC447ABFC83}" srcOrd="4" destOrd="0" presId="urn:microsoft.com/office/officeart/2005/8/layout/vProcess5"/>
    <dgm:cxn modelId="{E1B54F65-61BD-4DE6-B78A-4908626CA367}" type="presParOf" srcId="{C6692DE2-F959-48DA-8130-8CE146789DCC}" destId="{A07AEC80-AA48-4214-BD4C-8C32AAA50F7A}" srcOrd="5" destOrd="0" presId="urn:microsoft.com/office/officeart/2005/8/layout/vProcess5"/>
    <dgm:cxn modelId="{2375E241-85D2-4787-914F-FEED45FFF249}" type="presParOf" srcId="{C6692DE2-F959-48DA-8130-8CE146789DCC}" destId="{4A5EFE4C-21D6-49CC-96D2-526CDC22ED70}" srcOrd="6" destOrd="0" presId="urn:microsoft.com/office/officeart/2005/8/layout/vProcess5"/>
    <dgm:cxn modelId="{97BF78D2-3E3B-46CC-B31C-8990D62654B1}" type="presParOf" srcId="{C6692DE2-F959-48DA-8130-8CE146789DCC}" destId="{FD0CB99D-2095-4081-BB40-5ED124D0D9BD}" srcOrd="7" destOrd="0" presId="urn:microsoft.com/office/officeart/2005/8/layout/vProcess5"/>
    <dgm:cxn modelId="{41B6FAB6-9B98-49B3-A15B-14C3D689D242}" type="presParOf" srcId="{C6692DE2-F959-48DA-8130-8CE146789DCC}" destId="{72F2F543-CA53-444B-B992-296D3E75DFB3}" srcOrd="8" destOrd="0" presId="urn:microsoft.com/office/officeart/2005/8/layout/vProcess5"/>
    <dgm:cxn modelId="{0E8F374F-3466-481D-98FE-B569EA8E955E}" type="presParOf" srcId="{C6692DE2-F959-48DA-8130-8CE146789DCC}" destId="{A20D7A45-6668-4E82-9C5D-C4598EF1A29F}" srcOrd="9" destOrd="0" presId="urn:microsoft.com/office/officeart/2005/8/layout/vProcess5"/>
    <dgm:cxn modelId="{83A44ED7-6359-4391-96EB-B50060BD7601}" type="presParOf" srcId="{C6692DE2-F959-48DA-8130-8CE146789DCC}" destId="{410494F0-A958-4A4B-A8B3-6B6E6E1C8F96}" srcOrd="10" destOrd="0" presId="urn:microsoft.com/office/officeart/2005/8/layout/vProcess5"/>
    <dgm:cxn modelId="{22D2BE95-9CAE-493B-93ED-861AD960B693}" type="presParOf" srcId="{C6692DE2-F959-48DA-8130-8CE146789DCC}" destId="{AC5EFEC4-ADBC-432F-8E5B-6D1617FAD74A}" srcOrd="11" destOrd="0" presId="urn:microsoft.com/office/officeart/2005/8/layout/vProcess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C42116-2569-40F0-8852-7D0AABF43F6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58D5FA9-97D5-404B-9065-C6F34783F334}">
      <dgm:prSet phldrT="[Text]"/>
      <dgm:spPr/>
      <dgm:t>
        <a:bodyPr/>
        <a:lstStyle/>
        <a:p>
          <a:r>
            <a:rPr lang="fa-IR" dirty="0" smtClean="0">
              <a:cs typeface="B Zar" panose="00000400000000000000" pitchFamily="2" charset="-78"/>
            </a:rPr>
            <a:t>بررسی اولیه شرکت متقاضی در دبیرخانه کارگروه</a:t>
          </a:r>
          <a:endParaRPr lang="en-US" dirty="0">
            <a:cs typeface="B Zar" panose="00000400000000000000" pitchFamily="2" charset="-78"/>
          </a:endParaRPr>
        </a:p>
      </dgm:t>
    </dgm:pt>
    <dgm:pt modelId="{4ED91175-C960-4491-A847-87184CD78689}" type="parTrans" cxnId="{578A4FD7-EED8-4E4D-8BD5-B55A07C7D83E}">
      <dgm:prSet/>
      <dgm:spPr/>
      <dgm:t>
        <a:bodyPr/>
        <a:lstStyle/>
        <a:p>
          <a:endParaRPr lang="en-US"/>
        </a:p>
      </dgm:t>
    </dgm:pt>
    <dgm:pt modelId="{B393A98E-4253-4D6E-9EE4-F03ED9D701B4}" type="sibTrans" cxnId="{578A4FD7-EED8-4E4D-8BD5-B55A07C7D83E}">
      <dgm:prSet/>
      <dgm:spPr/>
      <dgm:t>
        <a:bodyPr/>
        <a:lstStyle/>
        <a:p>
          <a:endParaRPr lang="en-US"/>
        </a:p>
      </dgm:t>
    </dgm:pt>
    <dgm:pt modelId="{F32AE67F-2757-4045-9209-633FB1F41EED}">
      <dgm:prSet phldrT="[Text]"/>
      <dgm:spPr/>
      <dgm:t>
        <a:bodyPr/>
        <a:lstStyle/>
        <a:p>
          <a:r>
            <a:rPr lang="fa-IR" dirty="0" smtClean="0">
              <a:cs typeface="B Zar" panose="00000400000000000000" pitchFamily="2" charset="-78"/>
            </a:rPr>
            <a:t>ارزیابی عمیق و تخصصی توسط شرکت ارزیاب</a:t>
          </a:r>
          <a:endParaRPr lang="en-US" dirty="0">
            <a:cs typeface="B Zar" panose="00000400000000000000" pitchFamily="2" charset="-78"/>
          </a:endParaRPr>
        </a:p>
      </dgm:t>
    </dgm:pt>
    <dgm:pt modelId="{8FEEEA13-93C3-4584-A3CC-FDBA6C2FB941}" type="parTrans" cxnId="{2BDD41A6-FE00-42D8-87CF-AE738A0868DA}">
      <dgm:prSet/>
      <dgm:spPr/>
      <dgm:t>
        <a:bodyPr/>
        <a:lstStyle/>
        <a:p>
          <a:endParaRPr lang="en-US"/>
        </a:p>
      </dgm:t>
    </dgm:pt>
    <dgm:pt modelId="{DFCA4AD1-E91C-4D8B-A267-14FD326F9902}" type="sibTrans" cxnId="{2BDD41A6-FE00-42D8-87CF-AE738A0868DA}">
      <dgm:prSet/>
      <dgm:spPr/>
      <dgm:t>
        <a:bodyPr/>
        <a:lstStyle/>
        <a:p>
          <a:endParaRPr lang="en-US"/>
        </a:p>
      </dgm:t>
    </dgm:pt>
    <dgm:pt modelId="{AC92DFCD-6E75-488F-BF25-9C651DFAE371}">
      <dgm:prSet phldrT="[Text]"/>
      <dgm:spPr/>
      <dgm:t>
        <a:bodyPr/>
        <a:lstStyle/>
        <a:p>
          <a:r>
            <a:rPr lang="fa-IR" dirty="0" smtClean="0">
              <a:cs typeface="B Zar" panose="00000400000000000000" pitchFamily="2" charset="-78"/>
            </a:rPr>
            <a:t>رسمی سازی نتایج ارزیابی در کمیته تشخیص صلاحیت</a:t>
          </a:r>
          <a:endParaRPr lang="en-US" dirty="0">
            <a:cs typeface="B Zar" panose="00000400000000000000" pitchFamily="2" charset="-78"/>
          </a:endParaRPr>
        </a:p>
      </dgm:t>
    </dgm:pt>
    <dgm:pt modelId="{FAF41915-3DAC-4FDB-A30C-317B85F20A84}" type="parTrans" cxnId="{1938552B-9E7F-4E2C-AA8C-45566A2F884D}">
      <dgm:prSet/>
      <dgm:spPr/>
      <dgm:t>
        <a:bodyPr/>
        <a:lstStyle/>
        <a:p>
          <a:endParaRPr lang="en-US"/>
        </a:p>
      </dgm:t>
    </dgm:pt>
    <dgm:pt modelId="{1A1754A2-5893-4245-9F13-B4B9139BFF6F}" type="sibTrans" cxnId="{1938552B-9E7F-4E2C-AA8C-45566A2F884D}">
      <dgm:prSet/>
      <dgm:spPr/>
      <dgm:t>
        <a:bodyPr/>
        <a:lstStyle/>
        <a:p>
          <a:endParaRPr lang="en-US"/>
        </a:p>
      </dgm:t>
    </dgm:pt>
    <dgm:pt modelId="{B1FCE9D5-B5C4-466E-862D-F198845813B6}">
      <dgm:prSet/>
      <dgm:spPr/>
      <dgm:t>
        <a:bodyPr/>
        <a:lstStyle/>
        <a:p>
          <a:r>
            <a:rPr lang="fa-IR" dirty="0" smtClean="0">
              <a:cs typeface="B Zar" panose="00000400000000000000" pitchFamily="2" charset="-78"/>
            </a:rPr>
            <a:t>تصویب یا رد دانش بنیان بودن در کارگروه </a:t>
          </a:r>
          <a:endParaRPr lang="en-US" dirty="0">
            <a:cs typeface="B Zar" panose="00000400000000000000" pitchFamily="2" charset="-78"/>
          </a:endParaRPr>
        </a:p>
      </dgm:t>
    </dgm:pt>
    <dgm:pt modelId="{C6F568A7-9905-4366-AD6A-05F90DA3DC9A}" type="parTrans" cxnId="{1B191E7F-C459-4B28-8B05-81E9CA6D976C}">
      <dgm:prSet/>
      <dgm:spPr/>
      <dgm:t>
        <a:bodyPr/>
        <a:lstStyle/>
        <a:p>
          <a:endParaRPr lang="en-US"/>
        </a:p>
      </dgm:t>
    </dgm:pt>
    <dgm:pt modelId="{ED8B0943-652A-46E7-91A3-9DE39D5ACD8F}" type="sibTrans" cxnId="{1B191E7F-C459-4B28-8B05-81E9CA6D976C}">
      <dgm:prSet/>
      <dgm:spPr/>
      <dgm:t>
        <a:bodyPr/>
        <a:lstStyle/>
        <a:p>
          <a:endParaRPr lang="en-US"/>
        </a:p>
      </dgm:t>
    </dgm:pt>
    <dgm:pt modelId="{88E0025E-1CF5-4FF4-B6EF-B4D4B5CD238D}" type="pres">
      <dgm:prSet presAssocID="{24C42116-2569-40F0-8852-7D0AABF43F65}" presName="CompostProcess" presStyleCnt="0">
        <dgm:presLayoutVars>
          <dgm:dir/>
          <dgm:resizeHandles val="exact"/>
        </dgm:presLayoutVars>
      </dgm:prSet>
      <dgm:spPr/>
    </dgm:pt>
    <dgm:pt modelId="{04F49CCB-9F6A-42DB-826C-0CAAC8B70E4B}" type="pres">
      <dgm:prSet presAssocID="{24C42116-2569-40F0-8852-7D0AABF43F65}" presName="arrow" presStyleLbl="bgShp" presStyleIdx="0" presStyleCnt="1"/>
      <dgm:spPr/>
    </dgm:pt>
    <dgm:pt modelId="{A883932D-AEC2-4DA5-9525-D0794F80641C}" type="pres">
      <dgm:prSet presAssocID="{24C42116-2569-40F0-8852-7D0AABF43F65}" presName="linearProcess" presStyleCnt="0"/>
      <dgm:spPr/>
    </dgm:pt>
    <dgm:pt modelId="{F66C7455-7F23-419F-AF87-EFE9C2607840}" type="pres">
      <dgm:prSet presAssocID="{A58D5FA9-97D5-404B-9065-C6F34783F334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2703BB-BEC5-4F1A-A14C-E86FEBF80EDF}" type="pres">
      <dgm:prSet presAssocID="{B393A98E-4253-4D6E-9EE4-F03ED9D701B4}" presName="sibTrans" presStyleCnt="0"/>
      <dgm:spPr/>
    </dgm:pt>
    <dgm:pt modelId="{1DDDCC54-2637-455C-9326-1AF15B610DC7}" type="pres">
      <dgm:prSet presAssocID="{F32AE67F-2757-4045-9209-633FB1F41EED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DE768C-2E69-41AA-9E2D-0084795995C4}" type="pres">
      <dgm:prSet presAssocID="{DFCA4AD1-E91C-4D8B-A267-14FD326F9902}" presName="sibTrans" presStyleCnt="0"/>
      <dgm:spPr/>
    </dgm:pt>
    <dgm:pt modelId="{4AC7CA72-B46B-4B7A-842A-B287ECBB5490}" type="pres">
      <dgm:prSet presAssocID="{AC92DFCD-6E75-488F-BF25-9C651DFAE371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A211A7-1EF3-42CF-A76B-1B4CF1178A4B}" type="pres">
      <dgm:prSet presAssocID="{1A1754A2-5893-4245-9F13-B4B9139BFF6F}" presName="sibTrans" presStyleCnt="0"/>
      <dgm:spPr/>
    </dgm:pt>
    <dgm:pt modelId="{2E705D5B-5ABC-41F2-B2C8-84A12A40FCF8}" type="pres">
      <dgm:prSet presAssocID="{B1FCE9D5-B5C4-466E-862D-F198845813B6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38552B-9E7F-4E2C-AA8C-45566A2F884D}" srcId="{24C42116-2569-40F0-8852-7D0AABF43F65}" destId="{AC92DFCD-6E75-488F-BF25-9C651DFAE371}" srcOrd="2" destOrd="0" parTransId="{FAF41915-3DAC-4FDB-A30C-317B85F20A84}" sibTransId="{1A1754A2-5893-4245-9F13-B4B9139BFF6F}"/>
    <dgm:cxn modelId="{B5061807-10C2-4312-924C-4ABE13867C49}" type="presOf" srcId="{AC92DFCD-6E75-488F-BF25-9C651DFAE371}" destId="{4AC7CA72-B46B-4B7A-842A-B287ECBB5490}" srcOrd="0" destOrd="0" presId="urn:microsoft.com/office/officeart/2005/8/layout/hProcess9"/>
    <dgm:cxn modelId="{56F2592F-67E2-4A91-9D57-95248E425999}" type="presOf" srcId="{B1FCE9D5-B5C4-466E-862D-F198845813B6}" destId="{2E705D5B-5ABC-41F2-B2C8-84A12A40FCF8}" srcOrd="0" destOrd="0" presId="urn:microsoft.com/office/officeart/2005/8/layout/hProcess9"/>
    <dgm:cxn modelId="{2BDD41A6-FE00-42D8-87CF-AE738A0868DA}" srcId="{24C42116-2569-40F0-8852-7D0AABF43F65}" destId="{F32AE67F-2757-4045-9209-633FB1F41EED}" srcOrd="1" destOrd="0" parTransId="{8FEEEA13-93C3-4584-A3CC-FDBA6C2FB941}" sibTransId="{DFCA4AD1-E91C-4D8B-A267-14FD326F9902}"/>
    <dgm:cxn modelId="{1F9B93D9-DF18-4969-B2F4-FC1749537363}" type="presOf" srcId="{F32AE67F-2757-4045-9209-633FB1F41EED}" destId="{1DDDCC54-2637-455C-9326-1AF15B610DC7}" srcOrd="0" destOrd="0" presId="urn:microsoft.com/office/officeart/2005/8/layout/hProcess9"/>
    <dgm:cxn modelId="{32CDDAEF-532A-495B-9F07-080D6B6F0B52}" type="presOf" srcId="{24C42116-2569-40F0-8852-7D0AABF43F65}" destId="{88E0025E-1CF5-4FF4-B6EF-B4D4B5CD238D}" srcOrd="0" destOrd="0" presId="urn:microsoft.com/office/officeart/2005/8/layout/hProcess9"/>
    <dgm:cxn modelId="{578A4FD7-EED8-4E4D-8BD5-B55A07C7D83E}" srcId="{24C42116-2569-40F0-8852-7D0AABF43F65}" destId="{A58D5FA9-97D5-404B-9065-C6F34783F334}" srcOrd="0" destOrd="0" parTransId="{4ED91175-C960-4491-A847-87184CD78689}" sibTransId="{B393A98E-4253-4D6E-9EE4-F03ED9D701B4}"/>
    <dgm:cxn modelId="{1B191E7F-C459-4B28-8B05-81E9CA6D976C}" srcId="{24C42116-2569-40F0-8852-7D0AABF43F65}" destId="{B1FCE9D5-B5C4-466E-862D-F198845813B6}" srcOrd="3" destOrd="0" parTransId="{C6F568A7-9905-4366-AD6A-05F90DA3DC9A}" sibTransId="{ED8B0943-652A-46E7-91A3-9DE39D5ACD8F}"/>
    <dgm:cxn modelId="{24BE38E7-1CB1-4DA5-9D96-7400C9C7ED7B}" type="presOf" srcId="{A58D5FA9-97D5-404B-9065-C6F34783F334}" destId="{F66C7455-7F23-419F-AF87-EFE9C2607840}" srcOrd="0" destOrd="0" presId="urn:microsoft.com/office/officeart/2005/8/layout/hProcess9"/>
    <dgm:cxn modelId="{F7AA0C72-28E9-4E04-978B-C9D2CC08C624}" type="presParOf" srcId="{88E0025E-1CF5-4FF4-B6EF-B4D4B5CD238D}" destId="{04F49CCB-9F6A-42DB-826C-0CAAC8B70E4B}" srcOrd="0" destOrd="0" presId="urn:microsoft.com/office/officeart/2005/8/layout/hProcess9"/>
    <dgm:cxn modelId="{ABF34229-C0DD-451E-A1B5-AF39C5DF80A7}" type="presParOf" srcId="{88E0025E-1CF5-4FF4-B6EF-B4D4B5CD238D}" destId="{A883932D-AEC2-4DA5-9525-D0794F80641C}" srcOrd="1" destOrd="0" presId="urn:microsoft.com/office/officeart/2005/8/layout/hProcess9"/>
    <dgm:cxn modelId="{D80E6C5F-E520-48D4-A773-A1895F080F3C}" type="presParOf" srcId="{A883932D-AEC2-4DA5-9525-D0794F80641C}" destId="{F66C7455-7F23-419F-AF87-EFE9C2607840}" srcOrd="0" destOrd="0" presId="urn:microsoft.com/office/officeart/2005/8/layout/hProcess9"/>
    <dgm:cxn modelId="{47C63E57-52C0-48DC-A5F8-36C550A1CA32}" type="presParOf" srcId="{A883932D-AEC2-4DA5-9525-D0794F80641C}" destId="{E92703BB-BEC5-4F1A-A14C-E86FEBF80EDF}" srcOrd="1" destOrd="0" presId="urn:microsoft.com/office/officeart/2005/8/layout/hProcess9"/>
    <dgm:cxn modelId="{0E2A7963-777B-45E8-A66E-3C2CE40D8B19}" type="presParOf" srcId="{A883932D-AEC2-4DA5-9525-D0794F80641C}" destId="{1DDDCC54-2637-455C-9326-1AF15B610DC7}" srcOrd="2" destOrd="0" presId="urn:microsoft.com/office/officeart/2005/8/layout/hProcess9"/>
    <dgm:cxn modelId="{1B918F18-6FC9-4953-8FA9-7A82F84AC16C}" type="presParOf" srcId="{A883932D-AEC2-4DA5-9525-D0794F80641C}" destId="{0FDE768C-2E69-41AA-9E2D-0084795995C4}" srcOrd="3" destOrd="0" presId="urn:microsoft.com/office/officeart/2005/8/layout/hProcess9"/>
    <dgm:cxn modelId="{CC4C8440-CFF1-4545-ADBB-ABD068A230F1}" type="presParOf" srcId="{A883932D-AEC2-4DA5-9525-D0794F80641C}" destId="{4AC7CA72-B46B-4B7A-842A-B287ECBB5490}" srcOrd="4" destOrd="0" presId="urn:microsoft.com/office/officeart/2005/8/layout/hProcess9"/>
    <dgm:cxn modelId="{C0D4B55D-243C-4515-80F1-C2FF0C70D8BB}" type="presParOf" srcId="{A883932D-AEC2-4DA5-9525-D0794F80641C}" destId="{75A211A7-1EF3-42CF-A76B-1B4CF1178A4B}" srcOrd="5" destOrd="0" presId="urn:microsoft.com/office/officeart/2005/8/layout/hProcess9"/>
    <dgm:cxn modelId="{87BDD807-5C87-4784-ABA1-06A88EBCAADA}" type="presParOf" srcId="{A883932D-AEC2-4DA5-9525-D0794F80641C}" destId="{2E705D5B-5ABC-41F2-B2C8-84A12A40FCF8}" srcOrd="6" destOrd="0" presId="urn:microsoft.com/office/officeart/2005/8/layout/hProcess9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D2C59F-B1C6-4C41-831F-6DD54E78B035}">
      <dsp:nvSpPr>
        <dsp:cNvPr id="0" name=""/>
        <dsp:cNvSpPr/>
      </dsp:nvSpPr>
      <dsp:spPr>
        <a:xfrm>
          <a:off x="0" y="0"/>
          <a:ext cx="6035040" cy="88185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r" defTabSz="12446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solidFill>
                <a:schemeClr val="tx1"/>
              </a:solidFill>
              <a:cs typeface="B Nazanin" pitchFamily="2" charset="-78"/>
            </a:rPr>
            <a:t>شرکتهای در حال ثبت اطلاعات </a:t>
          </a:r>
          <a:br>
            <a:rPr lang="fa-IR" sz="2800" kern="1200" dirty="0" smtClean="0">
              <a:solidFill>
                <a:schemeClr val="tx1"/>
              </a:solidFill>
              <a:cs typeface="B Nazanin" pitchFamily="2" charset="-78"/>
            </a:rPr>
          </a:br>
          <a:r>
            <a:rPr lang="fa-IR" sz="2800" kern="1200" dirty="0" smtClean="0">
              <a:solidFill>
                <a:schemeClr val="tx1"/>
              </a:solidFill>
              <a:cs typeface="B Nazanin" pitchFamily="2" charset="-78"/>
            </a:rPr>
            <a:t>1130 شرکت</a:t>
          </a:r>
          <a:endParaRPr lang="en-US" sz="2800" kern="1200" dirty="0" smtClean="0">
            <a:solidFill>
              <a:schemeClr val="tx1"/>
            </a:solidFill>
            <a:cs typeface="B Nazanin" pitchFamily="2" charset="-78"/>
          </a:endParaRPr>
        </a:p>
      </dsp:txBody>
      <dsp:txXfrm>
        <a:off x="0" y="0"/>
        <a:ext cx="5060588" cy="881856"/>
      </dsp:txXfrm>
    </dsp:sp>
    <dsp:sp modelId="{78733EF1-8837-4A22-AD5A-B6D354346B56}">
      <dsp:nvSpPr>
        <dsp:cNvPr id="0" name=""/>
        <dsp:cNvSpPr/>
      </dsp:nvSpPr>
      <dsp:spPr>
        <a:xfrm>
          <a:off x="505434" y="1042193"/>
          <a:ext cx="6035040" cy="881856"/>
        </a:xfrm>
        <a:prstGeom prst="roundRect">
          <a:avLst>
            <a:gd name="adj" fmla="val 10000"/>
          </a:avLst>
        </a:prstGeom>
        <a:solidFill>
          <a:schemeClr val="accent4">
            <a:hueOff val="-658527"/>
            <a:satOff val="7436"/>
            <a:lumOff val="398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solidFill>
                <a:schemeClr val="tx1"/>
              </a:solidFill>
              <a:cs typeface="B Nazanin" pitchFamily="2" charset="-78"/>
            </a:rPr>
            <a:t>شرکتهای درخواست بررسی داده </a:t>
          </a:r>
          <a:br>
            <a:rPr lang="fa-IR" sz="2800" kern="1200" dirty="0" smtClean="0">
              <a:solidFill>
                <a:schemeClr val="tx1"/>
              </a:solidFill>
              <a:cs typeface="B Nazanin" pitchFamily="2" charset="-78"/>
            </a:rPr>
          </a:br>
          <a:r>
            <a:rPr lang="fa-IR" sz="2800" kern="1200" dirty="0" smtClean="0">
              <a:solidFill>
                <a:schemeClr val="tx1"/>
              </a:solidFill>
              <a:cs typeface="B Nazanin" pitchFamily="2" charset="-78"/>
            </a:rPr>
            <a:t>389 شرکت</a:t>
          </a:r>
          <a:endParaRPr lang="en-US" sz="2800" kern="1200" dirty="0">
            <a:solidFill>
              <a:schemeClr val="tx1"/>
            </a:solidFill>
            <a:cs typeface="B Nazanin" pitchFamily="2" charset="-78"/>
          </a:endParaRPr>
        </a:p>
      </dsp:txBody>
      <dsp:txXfrm>
        <a:off x="505434" y="1042193"/>
        <a:ext cx="4956398" cy="881856"/>
      </dsp:txXfrm>
    </dsp:sp>
    <dsp:sp modelId="{3912E895-878E-4F74-9E5F-408011DC6EB1}">
      <dsp:nvSpPr>
        <dsp:cNvPr id="0" name=""/>
        <dsp:cNvSpPr/>
      </dsp:nvSpPr>
      <dsp:spPr>
        <a:xfrm>
          <a:off x="1003325" y="2084387"/>
          <a:ext cx="6035040" cy="881856"/>
        </a:xfrm>
        <a:prstGeom prst="roundRect">
          <a:avLst>
            <a:gd name="adj" fmla="val 10000"/>
          </a:avLst>
        </a:prstGeom>
        <a:solidFill>
          <a:schemeClr val="accent4">
            <a:hueOff val="-1317055"/>
            <a:satOff val="14873"/>
            <a:lumOff val="797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solidFill>
                <a:schemeClr val="tx1"/>
              </a:solidFill>
              <a:cs typeface="B Nazanin" pitchFamily="2" charset="-78"/>
            </a:rPr>
            <a:t>شرکتهای ارسال شده به کارگزاران  201شرکت</a:t>
          </a:r>
          <a:endParaRPr lang="en-US" sz="2800" kern="1200" dirty="0">
            <a:solidFill>
              <a:schemeClr val="tx1"/>
            </a:solidFill>
            <a:cs typeface="B Nazanin" pitchFamily="2" charset="-78"/>
          </a:endParaRPr>
        </a:p>
      </dsp:txBody>
      <dsp:txXfrm>
        <a:off x="1003325" y="2084387"/>
        <a:ext cx="4963942" cy="881856"/>
      </dsp:txXfrm>
    </dsp:sp>
    <dsp:sp modelId="{61C43114-6F63-40E3-AE51-3FC447ABFC83}">
      <dsp:nvSpPr>
        <dsp:cNvPr id="0" name=""/>
        <dsp:cNvSpPr/>
      </dsp:nvSpPr>
      <dsp:spPr>
        <a:xfrm>
          <a:off x="1508759" y="3126580"/>
          <a:ext cx="6035040" cy="881856"/>
        </a:xfrm>
        <a:prstGeom prst="roundRect">
          <a:avLst>
            <a:gd name="adj" fmla="val 10000"/>
          </a:avLst>
        </a:prstGeom>
        <a:solidFill>
          <a:schemeClr val="accent4">
            <a:hueOff val="-1975582"/>
            <a:satOff val="22309"/>
            <a:lumOff val="1196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solidFill>
                <a:schemeClr val="tx1"/>
              </a:solidFill>
              <a:cs typeface="B Nazanin" pitchFamily="2" charset="-78"/>
            </a:rPr>
            <a:t>شرکتهای تایید شده   30 شرکت</a:t>
          </a:r>
        </a:p>
      </dsp:txBody>
      <dsp:txXfrm>
        <a:off x="1508759" y="3126580"/>
        <a:ext cx="4956398" cy="881856"/>
      </dsp:txXfrm>
    </dsp:sp>
    <dsp:sp modelId="{A07AEC80-AA48-4214-BD4C-8C32AAA50F7A}">
      <dsp:nvSpPr>
        <dsp:cNvPr id="0" name=""/>
        <dsp:cNvSpPr/>
      </dsp:nvSpPr>
      <dsp:spPr>
        <a:xfrm>
          <a:off x="5461833" y="675421"/>
          <a:ext cx="573206" cy="573206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cs typeface="B Nazanin" pitchFamily="2" charset="-78"/>
          </a:endParaRPr>
        </a:p>
      </dsp:txBody>
      <dsp:txXfrm>
        <a:off x="5461833" y="675421"/>
        <a:ext cx="573206" cy="573206"/>
      </dsp:txXfrm>
    </dsp:sp>
    <dsp:sp modelId="{4A5EFE4C-21D6-49CC-96D2-526CDC22ED70}">
      <dsp:nvSpPr>
        <dsp:cNvPr id="0" name=""/>
        <dsp:cNvSpPr/>
      </dsp:nvSpPr>
      <dsp:spPr>
        <a:xfrm>
          <a:off x="5967268" y="1717615"/>
          <a:ext cx="573206" cy="573206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1459202"/>
            <a:satOff val="18120"/>
            <a:lumOff val="1489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1459202"/>
              <a:satOff val="18120"/>
              <a:lumOff val="1489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cs typeface="B Nazanin" pitchFamily="2" charset="-78"/>
          </a:endParaRPr>
        </a:p>
      </dsp:txBody>
      <dsp:txXfrm>
        <a:off x="5967268" y="1717615"/>
        <a:ext cx="573206" cy="573206"/>
      </dsp:txXfrm>
    </dsp:sp>
    <dsp:sp modelId="{FD0CB99D-2095-4081-BB40-5ED124D0D9BD}">
      <dsp:nvSpPr>
        <dsp:cNvPr id="0" name=""/>
        <dsp:cNvSpPr/>
      </dsp:nvSpPr>
      <dsp:spPr>
        <a:xfrm>
          <a:off x="6465158" y="2759808"/>
          <a:ext cx="573206" cy="573206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2918403"/>
            <a:satOff val="36240"/>
            <a:lumOff val="2977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2918403"/>
              <a:satOff val="36240"/>
              <a:lumOff val="2977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cs typeface="B Nazanin" pitchFamily="2" charset="-78"/>
          </a:endParaRPr>
        </a:p>
      </dsp:txBody>
      <dsp:txXfrm>
        <a:off x="6465158" y="2759808"/>
        <a:ext cx="573206" cy="57320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F49CCB-9F6A-42DB-826C-0CAAC8B70E4B}">
      <dsp:nvSpPr>
        <dsp:cNvPr id="0" name=""/>
        <dsp:cNvSpPr/>
      </dsp:nvSpPr>
      <dsp:spPr>
        <a:xfrm>
          <a:off x="617219" y="0"/>
          <a:ext cx="6995160" cy="438943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6C7455-7F23-419F-AF87-EFE9C2607840}">
      <dsp:nvSpPr>
        <dsp:cNvPr id="0" name=""/>
        <dsp:cNvSpPr/>
      </dsp:nvSpPr>
      <dsp:spPr>
        <a:xfrm>
          <a:off x="4118" y="1316831"/>
          <a:ext cx="1981051" cy="1755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>
              <a:cs typeface="B Zar" panose="00000400000000000000" pitchFamily="2" charset="-78"/>
            </a:rPr>
            <a:t>بررسی اولیه شرکت متقاضی در دبیرخانه کارگروه</a:t>
          </a:r>
          <a:endParaRPr lang="en-US" sz="2300" kern="1200" dirty="0">
            <a:cs typeface="B Zar" panose="00000400000000000000" pitchFamily="2" charset="-78"/>
          </a:endParaRPr>
        </a:p>
      </dsp:txBody>
      <dsp:txXfrm>
        <a:off x="4118" y="1316831"/>
        <a:ext cx="1981051" cy="1755774"/>
      </dsp:txXfrm>
    </dsp:sp>
    <dsp:sp modelId="{1DDDCC54-2637-455C-9326-1AF15B610DC7}">
      <dsp:nvSpPr>
        <dsp:cNvPr id="0" name=""/>
        <dsp:cNvSpPr/>
      </dsp:nvSpPr>
      <dsp:spPr>
        <a:xfrm>
          <a:off x="2084222" y="1316831"/>
          <a:ext cx="1981051" cy="1755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>
              <a:cs typeface="B Zar" panose="00000400000000000000" pitchFamily="2" charset="-78"/>
            </a:rPr>
            <a:t>ارزیابی عمیق و تخصصی توسط شرکت ارزیاب</a:t>
          </a:r>
          <a:endParaRPr lang="en-US" sz="2300" kern="1200" dirty="0">
            <a:cs typeface="B Zar" panose="00000400000000000000" pitchFamily="2" charset="-78"/>
          </a:endParaRPr>
        </a:p>
      </dsp:txBody>
      <dsp:txXfrm>
        <a:off x="2084222" y="1316831"/>
        <a:ext cx="1981051" cy="1755774"/>
      </dsp:txXfrm>
    </dsp:sp>
    <dsp:sp modelId="{4AC7CA72-B46B-4B7A-842A-B287ECBB5490}">
      <dsp:nvSpPr>
        <dsp:cNvPr id="0" name=""/>
        <dsp:cNvSpPr/>
      </dsp:nvSpPr>
      <dsp:spPr>
        <a:xfrm>
          <a:off x="4164326" y="1316831"/>
          <a:ext cx="1981051" cy="1755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>
              <a:cs typeface="B Zar" panose="00000400000000000000" pitchFamily="2" charset="-78"/>
            </a:rPr>
            <a:t>رسمی سازی نتایج ارزیابی در کمیته تشخیص صلاحیت</a:t>
          </a:r>
          <a:endParaRPr lang="en-US" sz="2300" kern="1200" dirty="0">
            <a:cs typeface="B Zar" panose="00000400000000000000" pitchFamily="2" charset="-78"/>
          </a:endParaRPr>
        </a:p>
      </dsp:txBody>
      <dsp:txXfrm>
        <a:off x="4164326" y="1316831"/>
        <a:ext cx="1981051" cy="1755774"/>
      </dsp:txXfrm>
    </dsp:sp>
    <dsp:sp modelId="{2E705D5B-5ABC-41F2-B2C8-84A12A40FCF8}">
      <dsp:nvSpPr>
        <dsp:cNvPr id="0" name=""/>
        <dsp:cNvSpPr/>
      </dsp:nvSpPr>
      <dsp:spPr>
        <a:xfrm>
          <a:off x="6244430" y="1316831"/>
          <a:ext cx="1981051" cy="1755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>
              <a:cs typeface="B Zar" panose="00000400000000000000" pitchFamily="2" charset="-78"/>
            </a:rPr>
            <a:t>تصویب یا رد دانش بنیان بودن در کارگروه </a:t>
          </a:r>
          <a:endParaRPr lang="en-US" sz="2300" kern="1200" dirty="0">
            <a:cs typeface="B Zar" panose="00000400000000000000" pitchFamily="2" charset="-78"/>
          </a:endParaRPr>
        </a:p>
      </dsp:txBody>
      <dsp:txXfrm>
        <a:off x="6244430" y="1316831"/>
        <a:ext cx="1981051" cy="17557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2DC-5F4C-4929-B9BC-40E4C757E561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2D21-B0AF-40D5-B908-93A27F3B9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2DC-5F4C-4929-B9BC-40E4C757E561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2D21-B0AF-40D5-B908-93A27F3B9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2DC-5F4C-4929-B9BC-40E4C757E561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2D21-B0AF-40D5-B908-93A27F3B9C9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2DC-5F4C-4929-B9BC-40E4C757E561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2D21-B0AF-40D5-B908-93A27F3B9C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2DC-5F4C-4929-B9BC-40E4C757E561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2D21-B0AF-40D5-B908-93A27F3B9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2DC-5F4C-4929-B9BC-40E4C757E561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2D21-B0AF-40D5-B908-93A27F3B9C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2DC-5F4C-4929-B9BC-40E4C757E561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2D21-B0AF-40D5-B908-93A27F3B9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2DC-5F4C-4929-B9BC-40E4C757E561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2D21-B0AF-40D5-B908-93A27F3B9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2DC-5F4C-4929-B9BC-40E4C757E561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2D21-B0AF-40D5-B908-93A27F3B9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2DC-5F4C-4929-B9BC-40E4C757E561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2D21-B0AF-40D5-B908-93A27F3B9C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2DC-5F4C-4929-B9BC-40E4C757E561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2D21-B0AF-40D5-B908-93A27F3B9C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B6582DC-5F4C-4929-B9BC-40E4C757E561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2992D21-B0AF-40D5-B908-93A27F3B9C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&#1601;&#1606;&#1575;&#1608;&#1585;&#1740;%20-&#1575;&#1605;&#1575;&#1605;%20&#1589;&#1575;&#1583;&#1602;/&#1575;&#1587;&#1606;&#1575;&#1583;/&#1602;&#1575;&#1606;&#1608;&#1606;%20&#1581;&#1605;&#1575;&#1740;&#1578;%20&#1575;&#1586;%20&#1588;&#1585;&#1705;&#1578;&#1607;&#1575;&#1740;%20&#1583;&#1575;&#1606;&#1588;%20&#1576;&#1606;&#1740;&#1575;&#1606;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&#1601;&#1606;&#1575;&#1608;&#1585;&#1740;%20-&#1575;&#1605;&#1575;&#1605;%20&#1589;&#1575;&#1583;&#1602;/&#1575;&#1587;&#1606;&#1575;&#1583;/&#1602;&#1575;&#1606;&#1608;&#1606;%20&#1581;&#1605;&#1575;&#1740;&#1578;%20&#1575;&#1586;%20&#1588;&#1585;&#1705;&#1578;&#1607;&#1575;&#1740;%20&#1583;&#1575;&#1606;&#1588;%20&#1576;&#1606;&#1740;&#1575;&#1606;.pdf" TargetMode="External"/><Relationship Id="rId2" Type="http://schemas.openxmlformats.org/officeDocument/2006/relationships/hyperlink" Target="&#1601;&#1606;&#1575;&#1608;&#1585;&#1740;%20-&#1575;&#1605;&#1575;&#1605;%20&#1589;&#1575;&#1583;&#1602;/&#1575;&#1587;&#1606;&#1575;&#1583;/&#1582;&#1604;&#1575;&#1589;&#1607;%20&#1570;&#1574;&#1740;&#1606;%20&#1606;&#1575;&#1605;&#1607;%20&#1575;&#1580;&#1585;&#1575;&#1574;&#1740;%20&#1602;&#1575;&#1606;&#1608;&#1606;%20&#1581;&#1605;&#1575;&#1740;&#1578;%20&#1575;&#1586;%20&#1588;&#1585;&#1705;&#1578;&#1607;&#1575;&#1740;%20&#1583;&#1575;&#1606;&#1588;%20&#1576;&#1606;&#1740;&#1575;&#1606;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752600"/>
          </a:xfrm>
        </p:spPr>
        <p:txBody>
          <a:bodyPr>
            <a:noAutofit/>
          </a:bodyPr>
          <a:lstStyle/>
          <a:p>
            <a:r>
              <a:rPr lang="fa-IR" dirty="0" smtClean="0">
                <a:latin typeface="IranNastaliq" pitchFamily="18" charset="0"/>
                <a:cs typeface="IranNastaliq" pitchFamily="18" charset="0"/>
              </a:rPr>
              <a:t>مزایای شرکتهای دانش بنیان،</a:t>
            </a:r>
            <a:br>
              <a:rPr lang="fa-IR" dirty="0" smtClean="0">
                <a:latin typeface="IranNastaliq" pitchFamily="18" charset="0"/>
                <a:cs typeface="IranNastaliq" pitchFamily="18" charset="0"/>
              </a:rPr>
            </a:br>
            <a:r>
              <a:rPr lang="fa-IR" dirty="0" smtClean="0">
                <a:latin typeface="IranNastaliq" pitchFamily="18" charset="0"/>
                <a:cs typeface="IranNastaliq" pitchFamily="18" charset="0"/>
              </a:rPr>
              <a:t/>
            </a:r>
            <a:br>
              <a:rPr lang="fa-IR" dirty="0" smtClean="0">
                <a:latin typeface="IranNastaliq" pitchFamily="18" charset="0"/>
                <a:cs typeface="IranNastaliq" pitchFamily="18" charset="0"/>
              </a:rPr>
            </a:br>
            <a:r>
              <a:rPr lang="fa-IR" dirty="0" smtClean="0">
                <a:latin typeface="IranNastaliq" pitchFamily="18" charset="0"/>
                <a:cs typeface="IranNastaliq" pitchFamily="18" charset="0"/>
              </a:rPr>
              <a:t> ارزیابی و تشخیص صلاحیت  شرکتها و موسسات</a:t>
            </a:r>
            <a:endParaRPr lang="en-US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685800" y="4876800"/>
            <a:ext cx="6400800" cy="1752600"/>
          </a:xfrm>
        </p:spPr>
        <p:txBody>
          <a:bodyPr>
            <a:normAutofit/>
          </a:bodyPr>
          <a:lstStyle/>
          <a:p>
            <a:r>
              <a:rPr lang="fa-I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itchFamily="2" charset="-78"/>
              </a:rPr>
              <a:t>روح الله استیری، بنیامین مشیری</a:t>
            </a:r>
          </a:p>
          <a:p>
            <a:endParaRPr lang="fa-IR" sz="2000" dirty="0">
              <a:solidFill>
                <a:schemeClr val="accent2">
                  <a:lumMod val="75000"/>
                </a:schemeClr>
              </a:solidFill>
              <a:cs typeface="B Zar" pitchFamily="2" charset="-78"/>
            </a:endParaRPr>
          </a:p>
          <a:p>
            <a:r>
              <a:rPr lang="fa-IR" sz="2000" dirty="0" smtClean="0">
                <a:solidFill>
                  <a:schemeClr val="accent2">
                    <a:lumMod val="75000"/>
                  </a:schemeClr>
                </a:solidFill>
                <a:cs typeface="B Zar" pitchFamily="2" charset="-78"/>
              </a:rPr>
              <a:t>8 اسفند 1392</a:t>
            </a:r>
          </a:p>
          <a:p>
            <a:r>
              <a:rPr lang="fa-IR" sz="2000" dirty="0" smtClean="0">
                <a:solidFill>
                  <a:schemeClr val="accent2">
                    <a:lumMod val="75000"/>
                  </a:schemeClr>
                </a:solidFill>
                <a:cs typeface="B Zar" pitchFamily="2" charset="-78"/>
              </a:rPr>
              <a:t>سالن اجتماعات پارک فناوری پردیس</a:t>
            </a:r>
            <a:endParaRPr lang="en-US" sz="2000" dirty="0">
              <a:solidFill>
                <a:schemeClr val="accent2">
                  <a:lumMod val="75000"/>
                </a:schemeClr>
              </a:solidFill>
              <a:cs typeface="B Zar" pitchFamily="2" charset="-78"/>
            </a:endParaRPr>
          </a:p>
        </p:txBody>
      </p:sp>
      <p:pic>
        <p:nvPicPr>
          <p:cNvPr id="4" name="Picture 3" descr="D:\old\Meta\General\Logo Co\logo large siz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8129" y="228600"/>
            <a:ext cx="2133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04599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  <a:hlinkClick r:id="rId2" action="ppaction://hlinkfile"/>
              </a:rPr>
              <a:t>قانون حمایت از شرکتهای دانش بنیان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6715" y="1524000"/>
            <a:ext cx="8410575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514600" y="5867400"/>
            <a:ext cx="5029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itchFamily="2" charset="-78"/>
              </a:rPr>
              <a:t>تصویب ائین نامه اجرائی: آبان 1391</a:t>
            </a:r>
            <a:endParaRPr lang="en-US" b="1" dirty="0" smtClean="0">
              <a:cs typeface="B Nazanin" pitchFamily="2" charset="-78"/>
            </a:endParaRPr>
          </a:p>
          <a:p>
            <a:pPr algn="ctr"/>
            <a:r>
              <a:rPr lang="fa-IR" b="1" dirty="0" smtClean="0">
                <a:cs typeface="B Nazanin" pitchFamily="2" charset="-78"/>
              </a:rPr>
              <a:t>اصلاحیه آئین نامه: دیماه 91</a:t>
            </a:r>
            <a:endParaRPr lang="en-US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294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  <a:hlinkClick r:id="rId2" action="ppaction://hlinkfile"/>
              </a:rPr>
              <a:t>مزایای قانون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  <a:hlinkClick r:id="rId3" action="ppaction://hlinkfi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76800"/>
          </a:xfrm>
        </p:spPr>
        <p:txBody>
          <a:bodyPr/>
          <a:lstStyle/>
          <a:p>
            <a:pPr algn="r" rtl="1"/>
            <a:r>
              <a:rPr lang="fa-IR" dirty="0" smtClean="0"/>
              <a:t>کمکهای بلاعوض</a:t>
            </a:r>
          </a:p>
          <a:p>
            <a:pPr algn="r" rtl="1"/>
            <a:r>
              <a:rPr lang="fa-IR" dirty="0" smtClean="0"/>
              <a:t>تسهیلات نقدی</a:t>
            </a:r>
          </a:p>
          <a:p>
            <a:pPr algn="r" rtl="1"/>
            <a:r>
              <a:rPr lang="fa-IR" dirty="0" smtClean="0"/>
              <a:t>سایر مزایا</a:t>
            </a:r>
          </a:p>
          <a:p>
            <a:pPr marL="0" indent="0" algn="r" rtl="1">
              <a:buNone/>
            </a:pPr>
            <a:r>
              <a:rPr lang="fa-IR" dirty="0"/>
              <a:t> </a:t>
            </a:r>
            <a:r>
              <a:rPr lang="fa-IR" dirty="0" smtClean="0"/>
              <a:t>    * معافیتها مالیاتی: سازمان امور مالیاتی</a:t>
            </a:r>
          </a:p>
          <a:p>
            <a:pPr marL="0" indent="0" algn="r" rtl="1">
              <a:buNone/>
            </a:pPr>
            <a:r>
              <a:rPr lang="fa-IR" dirty="0"/>
              <a:t> </a:t>
            </a:r>
            <a:r>
              <a:rPr lang="fa-IR" dirty="0" smtClean="0"/>
              <a:t>    * معافیتهای گمرکی: گمرک جمهوری اسلامی ایران</a:t>
            </a:r>
          </a:p>
          <a:p>
            <a:pPr marL="0" indent="0" algn="r" rtl="1">
              <a:buNone/>
            </a:pPr>
            <a:r>
              <a:rPr lang="fa-IR" dirty="0"/>
              <a:t> </a:t>
            </a:r>
            <a:r>
              <a:rPr lang="fa-IR" dirty="0" smtClean="0"/>
              <a:t>    * معافیتهای بیمه ای: بیمه مرکزی جمهوری اسلامی ایران</a:t>
            </a:r>
          </a:p>
          <a:p>
            <a:pPr marL="0" indent="0" algn="r" rtl="1">
              <a:buNone/>
            </a:pPr>
            <a:r>
              <a:rPr lang="fa-IR" dirty="0"/>
              <a:t> </a:t>
            </a:r>
            <a:r>
              <a:rPr lang="fa-IR" dirty="0" smtClean="0"/>
              <a:t>    * و ...</a:t>
            </a:r>
            <a:endParaRPr lang="en-US" dirty="0"/>
          </a:p>
        </p:txBody>
      </p:sp>
      <p:sp>
        <p:nvSpPr>
          <p:cNvPr id="4" name="Left Brace 3"/>
          <p:cNvSpPr/>
          <p:nvPr/>
        </p:nvSpPr>
        <p:spPr>
          <a:xfrm>
            <a:off x="5867400" y="1905000"/>
            <a:ext cx="228600" cy="838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71800" y="2057400"/>
            <a:ext cx="2590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itchFamily="2" charset="-78"/>
              </a:rPr>
              <a:t>صندوق نوآوری و شکوفائی</a:t>
            </a:r>
            <a:endParaRPr lang="en-US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7234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4660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وضعیت شرکتها </a:t>
            </a:r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2667000"/>
          <a:ext cx="7543800" cy="4008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ctr" rtl="1">
              <a:lnSpc>
                <a:spcPct val="150000"/>
              </a:lnSpc>
            </a:pPr>
            <a: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تعداد ثبت نام در دسته های فناوری </a:t>
            </a:r>
            <a:endParaRPr lang="en-US" dirty="0"/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752600"/>
          <a:ext cx="9067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543800" cy="609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1026" name="Picture 2" descr="C:\Users\a.barati\Desktop\Flo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14600"/>
            <a:ext cx="5411948" cy="408237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dirty="0" smtClean="0">
                <a:cs typeface="B Nazanin" pitchFamily="2" charset="-78"/>
              </a:rPr>
              <a:t>کارگزاران ارزیابی </a:t>
            </a:r>
            <a:endParaRPr lang="en-US" dirty="0" smtClean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 rtl="1"/>
            <a:r>
              <a:rPr lang="fa-IR" sz="3200" b="1" dirty="0" smtClean="0">
                <a:cs typeface="B Nazanin" pitchFamily="2" charset="-78"/>
              </a:rPr>
              <a:t>انواع کارگزاران:</a:t>
            </a:r>
          </a:p>
          <a:p>
            <a:pPr marL="548640" lvl="2" indent="-274320" algn="just" rtl="1">
              <a:buClr>
                <a:schemeClr val="accent3"/>
              </a:buClr>
              <a:buSzPct val="95000"/>
            </a:pPr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کارگزاران حاکمیتی </a:t>
            </a:r>
            <a:r>
              <a:rPr lang="fa-IR" sz="3100" dirty="0" smtClean="0">
                <a:cs typeface="B Nazanin" pitchFamily="2" charset="-78"/>
              </a:rPr>
              <a:t>: پارک فناوری پردیس، ستاد توسعه پژوهش و کاربرد گیاهان دارویی و طب ایرانی، ستاد توسعه زیست فناوری، ستاد توسعه فناوری هوافضا، مرکز پژوهش توسعه فناوری و صنایع نوین وزارت صنعت،</a:t>
            </a:r>
            <a:r>
              <a:rPr lang="en-US" sz="3100" dirty="0" smtClean="0">
                <a:cs typeface="B Nazanin" pitchFamily="2" charset="-78"/>
              </a:rPr>
              <a:t> </a:t>
            </a:r>
            <a:r>
              <a:rPr lang="fa-IR" sz="3100" dirty="0" smtClean="0">
                <a:cs typeface="B Nazanin" pitchFamily="2" charset="-78"/>
              </a:rPr>
              <a:t>مرکز ملی فضای مجازی، ستاد توسعه فناوری نانو، سازمان گسترش و نوسازی صنایع، سازمان صنایع هوایی، دفتر توسعه سلامت وزارت بهداشت</a:t>
            </a:r>
            <a:r>
              <a:rPr lang="fa-IR" sz="2900" dirty="0" smtClean="0">
                <a:cs typeface="B Nazanin" pitchFamily="2" charset="-78"/>
              </a:rPr>
              <a:t>.</a:t>
            </a:r>
          </a:p>
          <a:p>
            <a:pPr marL="548640" lvl="2" indent="-274320" algn="just" rtl="1">
              <a:buClr>
                <a:schemeClr val="accent3"/>
              </a:buClr>
              <a:buSzPct val="95000"/>
            </a:pPr>
            <a:r>
              <a:rPr lang="fa-IR" sz="29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کارگزار</a:t>
            </a:r>
            <a:r>
              <a:rPr lang="fa-IR" sz="2900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ا</a:t>
            </a:r>
            <a:r>
              <a:rPr lang="fa-IR" sz="29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ن خصوصی </a:t>
            </a:r>
            <a:endParaRPr lang="en-US" sz="3500" dirty="0">
              <a:cs typeface="B Nazanin" pitchFamily="2" charset="-78"/>
            </a:endParaRPr>
          </a:p>
          <a:p>
            <a:pPr marL="274320" lvl="1" indent="-274320" algn="just" rtl="1">
              <a:buClr>
                <a:schemeClr val="accent3"/>
              </a:buClr>
              <a:buSzPct val="95000"/>
            </a:pPr>
            <a:r>
              <a:rPr lang="fa-IR" sz="3500" dirty="0" smtClean="0">
                <a:cs typeface="B Nazanin" pitchFamily="2" charset="-78"/>
              </a:rPr>
              <a:t>برنامه کارگروه پررنگ کردن نقش کارگزاران خصوصی در کنار کارگزاران دولتی است.</a:t>
            </a:r>
          </a:p>
          <a:p>
            <a:pPr algn="just" rtl="1"/>
            <a:r>
              <a:rPr lang="fa-IR" sz="3200" dirty="0" smtClean="0">
                <a:cs typeface="B Nazanin" pitchFamily="2" charset="-78"/>
              </a:rPr>
              <a:t>شرکتهای ارزیاب می توانند هم به صورت مستقیم از دبیرخانه کارگروه و هم به صورت غیرمستقیم از کارگزاران دولتی پروژه می گیرند.</a:t>
            </a:r>
          </a:p>
          <a:p>
            <a:pPr lvl="1"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Nazanin" pitchFamily="2" charset="-78"/>
              </a:rPr>
              <a:t>مراحل مختلف ارزیابی و تشخیص صلاحیت</a:t>
            </a:r>
            <a:endParaRPr lang="en-US" dirty="0">
              <a:cs typeface="B Nazanin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11701196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01524985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 rtl="1"/>
            <a:r>
              <a:rPr lang="fa-I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itchFamily="2" charset="-78"/>
              </a:rPr>
              <a:t>با تشکر از توجه شما </a:t>
            </a:r>
            <a:endParaRPr lang="fa-I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fa-I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بخش اول</a:t>
            </a:r>
          </a:p>
          <a:p>
            <a:pPr lvl="1" algn="r" rtl="1"/>
            <a:r>
              <a:rPr lang="fa-IR" sz="1800" dirty="0" smtClean="0">
                <a:cs typeface="B Zar" pitchFamily="2" charset="-78"/>
              </a:rPr>
              <a:t>قانون حمایت از شرکتهای دانش بنیان</a:t>
            </a:r>
          </a:p>
          <a:p>
            <a:pPr lvl="1" algn="r" rtl="1"/>
            <a:r>
              <a:rPr lang="fa-IR" sz="1800" dirty="0" smtClean="0">
                <a:cs typeface="B Zar" pitchFamily="2" charset="-78"/>
              </a:rPr>
              <a:t>آئین نامه ارزیابی و تشخیص صلاحیت</a:t>
            </a:r>
          </a:p>
          <a:p>
            <a:pPr lvl="1" algn="r" rtl="1"/>
            <a:r>
              <a:rPr lang="fa-IR" sz="1800" dirty="0" smtClean="0">
                <a:cs typeface="B Zar" pitchFamily="2" charset="-78"/>
              </a:rPr>
              <a:t>تسهیلات و حمایتهای مصوب</a:t>
            </a:r>
          </a:p>
          <a:p>
            <a:pPr algn="r" rtl="1"/>
            <a:r>
              <a:rPr lang="fa-I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بخش دوم</a:t>
            </a:r>
          </a:p>
          <a:p>
            <a:pPr lvl="1" algn="r" rtl="1"/>
            <a:r>
              <a:rPr lang="fa-IR" sz="1800" dirty="0" smtClean="0">
                <a:cs typeface="B Zar" pitchFamily="2" charset="-78"/>
              </a:rPr>
              <a:t>شاخصهای شرکتهای </a:t>
            </a:r>
            <a:r>
              <a:rPr lang="fa-IR" sz="1800" dirty="0">
                <a:cs typeface="B Zar" pitchFamily="2" charset="-78"/>
              </a:rPr>
              <a:t>دانش بنیان</a:t>
            </a:r>
          </a:p>
          <a:p>
            <a:pPr lvl="1" algn="r" rtl="1"/>
            <a:r>
              <a:rPr lang="fa-IR" sz="1800" dirty="0">
                <a:cs typeface="B Zar" pitchFamily="2" charset="-78"/>
              </a:rPr>
              <a:t>الزامات شرکت دانش بنیان در اساسنامه و ثبت شرکت</a:t>
            </a:r>
          </a:p>
          <a:p>
            <a:pPr algn="r" rtl="1"/>
            <a:r>
              <a:rPr lang="fa-I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بخش سوم</a:t>
            </a:r>
          </a:p>
          <a:p>
            <a:pPr lvl="1" algn="r" rtl="1"/>
            <a:r>
              <a:rPr lang="fa-IR" sz="1800" dirty="0" smtClean="0">
                <a:cs typeface="B Zar" pitchFamily="2" charset="-78"/>
              </a:rPr>
              <a:t>ارزیابی و تشخیص صلاحیت شرکتهای دانش بنیان</a:t>
            </a:r>
          </a:p>
          <a:p>
            <a:pPr lvl="1" algn="r" rtl="1"/>
            <a:r>
              <a:rPr lang="fa-IR" sz="1800" dirty="0" smtClean="0">
                <a:cs typeface="B Zar" pitchFamily="2" charset="-78"/>
              </a:rPr>
              <a:t>موردکاوی  ارزیابی صلاحیت دو شرکت متقاضی دانش بنیان</a:t>
            </a:r>
          </a:p>
          <a:p>
            <a:pPr lvl="1" algn="r" rtl="1"/>
            <a:r>
              <a:rPr lang="fa-IR" sz="1800" dirty="0" smtClean="0">
                <a:cs typeface="B Zar" pitchFamily="2" charset="-78"/>
              </a:rPr>
              <a:t>جمع بندی</a:t>
            </a:r>
          </a:p>
          <a:p>
            <a:pPr algn="r" rt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عناوین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498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rtl="1"/>
            <a:r>
              <a:rPr lang="fa-IR" sz="2900" dirty="0" smtClean="0">
                <a:cs typeface="B Zar" pitchFamily="2" charset="-78"/>
              </a:rPr>
              <a:t>جمهوري اسلامي ايران </a:t>
            </a:r>
            <a:r>
              <a:rPr lang="fa-IR" sz="2900" dirty="0">
                <a:cs typeface="B Zar" pitchFamily="2" charset="-78"/>
              </a:rPr>
              <a:t>در </a:t>
            </a:r>
            <a:r>
              <a:rPr lang="fa-IR" sz="2900" dirty="0" smtClean="0">
                <a:cs typeface="B Zar" pitchFamily="2" charset="-78"/>
              </a:rPr>
              <a:t>افق </a:t>
            </a:r>
            <a:r>
              <a:rPr lang="fa-IR" sz="2900" dirty="0">
                <a:cs typeface="B Zar" pitchFamily="2" charset="-78"/>
              </a:rPr>
              <a:t>1404 هجر ي </a:t>
            </a:r>
            <a:r>
              <a:rPr lang="fa-IR" sz="2900" dirty="0" smtClean="0">
                <a:cs typeface="B Zar" pitchFamily="2" charset="-78"/>
              </a:rPr>
              <a:t>شمسي </a:t>
            </a:r>
            <a:r>
              <a:rPr lang="fa-IR" sz="2900" dirty="0">
                <a:cs typeface="B Zar" pitchFamily="2" charset="-78"/>
              </a:rPr>
              <a:t>در </a:t>
            </a:r>
            <a:r>
              <a:rPr lang="fa-IR" sz="2900" dirty="0" smtClean="0">
                <a:cs typeface="B Zar" pitchFamily="2" charset="-78"/>
              </a:rPr>
              <a:t>علم و فناوري</a:t>
            </a:r>
            <a:r>
              <a:rPr lang="fa-IR" sz="2900" dirty="0">
                <a:cs typeface="B Zar" pitchFamily="2" charset="-78"/>
              </a:rPr>
              <a:t>، با اتكال به قدرت لايزال الهي و با </a:t>
            </a:r>
            <a:r>
              <a:rPr lang="fa-IR" sz="2900" dirty="0" smtClean="0">
                <a:cs typeface="B Zar" pitchFamily="2" charset="-78"/>
              </a:rPr>
              <a:t>احياي فرهنگ </a:t>
            </a:r>
            <a:r>
              <a:rPr lang="fa-IR" sz="2900" dirty="0">
                <a:cs typeface="B Zar" pitchFamily="2" charset="-78"/>
              </a:rPr>
              <a:t>و </a:t>
            </a:r>
            <a:r>
              <a:rPr lang="fa-IR" sz="2900" dirty="0" smtClean="0">
                <a:cs typeface="B Zar" pitchFamily="2" charset="-78"/>
              </a:rPr>
              <a:t>برپايي تمدن </a:t>
            </a:r>
            <a:r>
              <a:rPr lang="fa-IR" sz="2900" dirty="0">
                <a:cs typeface="B Zar" pitchFamily="2" charset="-78"/>
              </a:rPr>
              <a:t>نوين اسلامي- ايراني براي پيشرفت </a:t>
            </a:r>
            <a:r>
              <a:rPr lang="fa-IR" sz="2900" dirty="0" smtClean="0">
                <a:cs typeface="B Zar" pitchFamily="2" charset="-78"/>
              </a:rPr>
              <a:t>ملي</a:t>
            </a:r>
            <a:r>
              <a:rPr lang="fa-IR" sz="2900" dirty="0">
                <a:cs typeface="B Zar" pitchFamily="2" charset="-78"/>
              </a:rPr>
              <a:t>، </a:t>
            </a:r>
            <a:r>
              <a:rPr lang="fa-IR" sz="2900" dirty="0" smtClean="0">
                <a:cs typeface="B Zar" pitchFamily="2" charset="-78"/>
              </a:rPr>
              <a:t>گسترش عدالت والهام </a:t>
            </a:r>
            <a:r>
              <a:rPr lang="fa-IR" sz="2900" dirty="0">
                <a:cs typeface="B Zar" pitchFamily="2" charset="-78"/>
              </a:rPr>
              <a:t>بخشي در جهان، كشوري خواهد بود:</a:t>
            </a:r>
          </a:p>
          <a:p>
            <a:pPr algn="just" rtl="1">
              <a:buFont typeface="Wingdings" pitchFamily="2" charset="2"/>
              <a:buChar char="Ø"/>
            </a:pPr>
            <a:r>
              <a:rPr lang="fa-IR" sz="2900" dirty="0" smtClean="0">
                <a:cs typeface="B Zar" pitchFamily="2" charset="-78"/>
              </a:rPr>
              <a:t>برخوردار </a:t>
            </a:r>
            <a:r>
              <a:rPr lang="fa-IR" sz="2900" dirty="0">
                <a:cs typeface="B Zar" pitchFamily="2" charset="-78"/>
              </a:rPr>
              <a:t>از انسانهاي صالح، فرهيخته، سالم و تربيت </a:t>
            </a:r>
            <a:r>
              <a:rPr lang="fa-IR" sz="2900" dirty="0" smtClean="0">
                <a:cs typeface="B Zar" pitchFamily="2" charset="-78"/>
              </a:rPr>
              <a:t>شده در </a:t>
            </a:r>
            <a:r>
              <a:rPr lang="fa-IR" sz="2900" dirty="0">
                <a:cs typeface="B Zar" pitchFamily="2" charset="-78"/>
              </a:rPr>
              <a:t>مكتب اسلام و انقلاب و </a:t>
            </a:r>
            <a:r>
              <a:rPr lang="fa-IR" sz="2900" dirty="0" smtClean="0">
                <a:cs typeface="B Zar" pitchFamily="2" charset="-78"/>
              </a:rPr>
              <a:t>با دانشمنداني </a:t>
            </a:r>
            <a:r>
              <a:rPr lang="fa-IR" sz="2900" dirty="0">
                <a:cs typeface="B Zar" pitchFamily="2" charset="-78"/>
              </a:rPr>
              <a:t>در </a:t>
            </a:r>
            <a:r>
              <a:rPr lang="fa-IR" sz="2900" dirty="0" smtClean="0">
                <a:cs typeface="B Zar" pitchFamily="2" charset="-78"/>
              </a:rPr>
              <a:t>طراز برترينهاي </a:t>
            </a:r>
            <a:r>
              <a:rPr lang="fa-IR" sz="2900" dirty="0">
                <a:cs typeface="B Zar" pitchFamily="2" charset="-78"/>
              </a:rPr>
              <a:t>جهان؛</a:t>
            </a:r>
          </a:p>
          <a:p>
            <a:pPr algn="just" rtl="1">
              <a:buFont typeface="Wingdings" pitchFamily="2" charset="2"/>
              <a:buChar char="Ø"/>
            </a:pPr>
            <a:r>
              <a:rPr lang="fa-IR" sz="2900" dirty="0" smtClean="0">
                <a:cs typeface="B Zar" pitchFamily="2" charset="-78"/>
              </a:rPr>
              <a:t>توانا </a:t>
            </a:r>
            <a:r>
              <a:rPr lang="fa-IR" sz="2900" dirty="0">
                <a:cs typeface="B Zar" pitchFamily="2" charset="-78"/>
              </a:rPr>
              <a:t>در توليد و توسعه علم و فناوري و نوآوري </a:t>
            </a:r>
            <a:r>
              <a:rPr lang="fa-IR" sz="2900" dirty="0" smtClean="0">
                <a:cs typeface="B Zar" pitchFamily="2" charset="-78"/>
              </a:rPr>
              <a:t>و به </a:t>
            </a:r>
            <a:r>
              <a:rPr lang="fa-IR" sz="2900" dirty="0">
                <a:cs typeface="B Zar" pitchFamily="2" charset="-78"/>
              </a:rPr>
              <a:t>كارگيري دستاوردهاي آن؛</a:t>
            </a:r>
          </a:p>
          <a:p>
            <a:pPr algn="just" rtl="1">
              <a:buFont typeface="Wingdings" pitchFamily="2" charset="2"/>
              <a:buChar char="Ø"/>
            </a:pPr>
            <a:r>
              <a:rPr lang="fa-IR" sz="2900" dirty="0" smtClean="0">
                <a:cs typeface="B Zar" pitchFamily="2" charset="-78"/>
              </a:rPr>
              <a:t>پيشتاز </a:t>
            </a:r>
            <a:r>
              <a:rPr lang="fa-IR" sz="2900" dirty="0">
                <a:cs typeface="B Zar" pitchFamily="2" charset="-78"/>
              </a:rPr>
              <a:t>در مرزهاي دانش و فناوري با </a:t>
            </a:r>
            <a:r>
              <a:rPr lang="fa-IR" sz="2900" dirty="0" smtClean="0">
                <a:cs typeface="B Zar" pitchFamily="2" charset="-78"/>
              </a:rPr>
              <a:t>مرجعيت علمي در جهان</a:t>
            </a:r>
            <a:r>
              <a:rPr lang="fa-IR" sz="2900" dirty="0">
                <a:cs typeface="B Zar" pitchFamily="2" charset="-78"/>
              </a:rPr>
              <a:t>.</a:t>
            </a:r>
            <a:endParaRPr lang="en-US" sz="2900" dirty="0">
              <a:cs typeface="B Za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/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</a:br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/>
            </a:r>
            <a:b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</a:br>
            <a:r>
              <a:rPr lang="fa-I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چشم انداز علم و فناو ری </a:t>
            </a:r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جمهوری اسلامی ایران</a:t>
            </a:r>
            <a:b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</a:br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 </a:t>
            </a:r>
            <a:r>
              <a:rPr lang="fa-I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در افق ١٤٠٤ هجری شمسی</a:t>
            </a:r>
            <a:r>
              <a:rPr lang="fa-IR" sz="3200" b="1" dirty="0"/>
              <a:t/>
            </a:r>
            <a:br>
              <a:rPr lang="fa-IR" sz="3200" b="1" dirty="0"/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071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675467"/>
            <a:ext cx="8051801" cy="3450696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fa-IR" sz="1800" dirty="0" smtClean="0">
                <a:cs typeface="B Zar" pitchFamily="2" charset="-78"/>
              </a:rPr>
              <a:t>1</a:t>
            </a:r>
            <a:r>
              <a:rPr lang="fa-IR" sz="1800" dirty="0">
                <a:cs typeface="B Zar" pitchFamily="2" charset="-78"/>
              </a:rPr>
              <a:t>. دستيابي به جايگا ه اول </a:t>
            </a:r>
            <a:r>
              <a:rPr lang="fa-IR" sz="1800" dirty="0" smtClean="0">
                <a:cs typeface="B Zar" pitchFamily="2" charset="-78"/>
              </a:rPr>
              <a:t>علم </a:t>
            </a:r>
            <a:r>
              <a:rPr lang="fa-IR" sz="1800" dirty="0">
                <a:cs typeface="B Zar" pitchFamily="2" charset="-78"/>
              </a:rPr>
              <a:t>و </a:t>
            </a:r>
            <a:r>
              <a:rPr lang="fa-IR" sz="1800" dirty="0" smtClean="0">
                <a:cs typeface="B Zar" pitchFamily="2" charset="-78"/>
              </a:rPr>
              <a:t>فناوري </a:t>
            </a:r>
            <a:r>
              <a:rPr lang="fa-IR" sz="1800" dirty="0">
                <a:cs typeface="B Zar" pitchFamily="2" charset="-78"/>
              </a:rPr>
              <a:t>در </a:t>
            </a:r>
            <a:r>
              <a:rPr lang="fa-IR" sz="1800" dirty="0" smtClean="0">
                <a:cs typeface="B Zar" pitchFamily="2" charset="-78"/>
              </a:rPr>
              <a:t>جهان اسلام و احراز </a:t>
            </a:r>
            <a:r>
              <a:rPr lang="fa-IR" sz="1800" dirty="0">
                <a:cs typeface="B Zar" pitchFamily="2" charset="-78"/>
              </a:rPr>
              <a:t>جايگاه برجسته علمي و الهام بخشي در جهان؛</a:t>
            </a:r>
          </a:p>
          <a:p>
            <a:pPr marL="0" indent="0" algn="r" rtl="1">
              <a:buNone/>
            </a:pPr>
            <a:r>
              <a:rPr lang="fa-IR" sz="1800" dirty="0">
                <a:cs typeface="B Zar" pitchFamily="2" charset="-78"/>
              </a:rPr>
              <a:t>2. استقرار جامعه دانش بنيان، عدالت محور و برخوردار </a:t>
            </a:r>
            <a:r>
              <a:rPr lang="fa-IR" sz="1800" dirty="0" smtClean="0">
                <a:cs typeface="B Zar" pitchFamily="2" charset="-78"/>
              </a:rPr>
              <a:t>از انسانهاي </a:t>
            </a:r>
            <a:r>
              <a:rPr lang="fa-IR" sz="1800" dirty="0">
                <a:cs typeface="B Zar" pitchFamily="2" charset="-78"/>
              </a:rPr>
              <a:t>شايسته و فرهيخته و نخبه </a:t>
            </a:r>
            <a:r>
              <a:rPr lang="fa-IR" sz="1800" dirty="0" smtClean="0">
                <a:cs typeface="B Zar" pitchFamily="2" charset="-78"/>
              </a:rPr>
              <a:t>براي احراز مرجعيت</a:t>
            </a:r>
            <a:endParaRPr lang="fa-IR" sz="1800" dirty="0">
              <a:cs typeface="B Zar" pitchFamily="2" charset="-78"/>
            </a:endParaRPr>
          </a:p>
          <a:p>
            <a:pPr marL="0" indent="0" algn="r" rtl="1">
              <a:buNone/>
            </a:pPr>
            <a:r>
              <a:rPr lang="fa-IR" sz="1800" dirty="0">
                <a:cs typeface="B Zar" pitchFamily="2" charset="-78"/>
              </a:rPr>
              <a:t>علمي در جهان؛</a:t>
            </a:r>
          </a:p>
          <a:p>
            <a:pPr marL="0" indent="0" algn="r" rtl="1">
              <a:buNone/>
            </a:pPr>
            <a:r>
              <a:rPr lang="fa-IR" sz="1800" dirty="0">
                <a:cs typeface="B Zar" pitchFamily="2" charset="-78"/>
              </a:rPr>
              <a:t>3. تعميق و گسترش آموزشهاي عمومي و </a:t>
            </a:r>
            <a:r>
              <a:rPr lang="fa-IR" sz="1800" dirty="0" smtClean="0">
                <a:cs typeface="B Zar" pitchFamily="2" charset="-78"/>
              </a:rPr>
              <a:t>تخصصي </a:t>
            </a:r>
            <a:r>
              <a:rPr lang="fa-IR" sz="1800" dirty="0">
                <a:cs typeface="B Zar" pitchFamily="2" charset="-78"/>
              </a:rPr>
              <a:t>همرا ه </a:t>
            </a:r>
            <a:r>
              <a:rPr lang="fa-IR" sz="1800" dirty="0" smtClean="0">
                <a:cs typeface="B Zar" pitchFamily="2" charset="-78"/>
              </a:rPr>
              <a:t>با تقويت </a:t>
            </a:r>
            <a:r>
              <a:rPr lang="fa-IR" sz="1800" dirty="0">
                <a:cs typeface="B Zar" pitchFamily="2" charset="-78"/>
              </a:rPr>
              <a:t>اخلاق و آزادانديشي و روحيه خلاقيت در آحاد</a:t>
            </a:r>
          </a:p>
          <a:p>
            <a:pPr marL="0" indent="0" algn="r" rtl="1">
              <a:buNone/>
            </a:pPr>
            <a:r>
              <a:rPr lang="fa-IR" sz="1800" dirty="0" smtClean="0">
                <a:cs typeface="B Zar" pitchFamily="2" charset="-78"/>
              </a:rPr>
              <a:t>جامعه </a:t>
            </a:r>
            <a:r>
              <a:rPr lang="fa-IR" sz="1800" dirty="0">
                <a:cs typeface="B Zar" pitchFamily="2" charset="-78"/>
              </a:rPr>
              <a:t>به ويژه نسل جوان؛</a:t>
            </a:r>
          </a:p>
          <a:p>
            <a:pPr marL="0" indent="0" algn="r" rtl="1">
              <a:buNone/>
            </a:pPr>
            <a:r>
              <a:rPr lang="fa-IR" sz="1800" dirty="0">
                <a:cs typeface="B Zar" pitchFamily="2" charset="-78"/>
              </a:rPr>
              <a:t>4. دستيابي به توسعه علوم و فناوريهاي نوين و نافع، متناسب </a:t>
            </a:r>
            <a:r>
              <a:rPr lang="fa-IR" sz="1800" dirty="0" smtClean="0">
                <a:cs typeface="B Zar" pitchFamily="2" charset="-78"/>
              </a:rPr>
              <a:t>با اولويتها </a:t>
            </a:r>
            <a:r>
              <a:rPr lang="fa-IR" sz="1800" dirty="0">
                <a:cs typeface="B Zar" pitchFamily="2" charset="-78"/>
              </a:rPr>
              <a:t>و نيازها و مزيتهاي نسبي كشور؛ و انتشار </a:t>
            </a:r>
            <a:r>
              <a:rPr lang="fa-IR" sz="1800" dirty="0" smtClean="0">
                <a:cs typeface="B Zar" pitchFamily="2" charset="-78"/>
              </a:rPr>
              <a:t>و به کارگيري </a:t>
            </a:r>
            <a:r>
              <a:rPr lang="fa-IR" sz="1800" dirty="0">
                <a:cs typeface="B Zar" pitchFamily="2" charset="-78"/>
              </a:rPr>
              <a:t>آنها در نهادها ي </a:t>
            </a:r>
            <a:r>
              <a:rPr lang="fa-IR" sz="1800" dirty="0" smtClean="0">
                <a:cs typeface="B Zar" pitchFamily="2" charset="-78"/>
              </a:rPr>
              <a:t>مختلف </a:t>
            </a:r>
            <a:r>
              <a:rPr lang="fa-IR" sz="1800" dirty="0">
                <a:cs typeface="B Zar" pitchFamily="2" charset="-78"/>
              </a:rPr>
              <a:t>آموزشي و </a:t>
            </a:r>
            <a:r>
              <a:rPr lang="fa-IR" sz="1800" dirty="0" smtClean="0">
                <a:cs typeface="B Zar" pitchFamily="2" charset="-78"/>
              </a:rPr>
              <a:t>صنعتي وخدماتي</a:t>
            </a:r>
            <a:r>
              <a:rPr lang="fa-IR" sz="1800" dirty="0">
                <a:cs typeface="B Zar" pitchFamily="2" charset="-78"/>
              </a:rPr>
              <a:t>؛</a:t>
            </a:r>
          </a:p>
          <a:p>
            <a:pPr marL="0" indent="0" algn="r" rtl="1">
              <a:buNone/>
            </a:pPr>
            <a:r>
              <a:rPr lang="fa-IR" sz="1800" dirty="0">
                <a:cs typeface="B Zar" pitchFamily="2" charset="-78"/>
              </a:rPr>
              <a:t>5. افزايش سهم توليد محصولات و خدمات مبتني بر </a:t>
            </a:r>
            <a:r>
              <a:rPr lang="fa-IR" sz="1800" dirty="0" smtClean="0">
                <a:cs typeface="B Zar" pitchFamily="2" charset="-78"/>
              </a:rPr>
              <a:t>دانش و فناوري </a:t>
            </a:r>
            <a:r>
              <a:rPr lang="fa-IR" sz="1800" dirty="0">
                <a:cs typeface="B Zar" pitchFamily="2" charset="-78"/>
              </a:rPr>
              <a:t>داخلي به بيش از 50 درصد </a:t>
            </a:r>
            <a:r>
              <a:rPr lang="fa-IR" sz="1800" dirty="0" smtClean="0">
                <a:cs typeface="B Zar" pitchFamily="2" charset="-78"/>
              </a:rPr>
              <a:t>توليد ناخالص داخلي؛</a:t>
            </a:r>
            <a:endParaRPr lang="fa-IR" sz="1800" dirty="0">
              <a:cs typeface="B Zar" pitchFamily="2" charset="-78"/>
            </a:endParaRPr>
          </a:p>
          <a:p>
            <a:pPr marL="0" indent="0" algn="r" rtl="1">
              <a:buNone/>
            </a:pPr>
            <a:r>
              <a:rPr lang="fa-IR" sz="1800" dirty="0" smtClean="0">
                <a:cs typeface="B Zar" pitchFamily="2" charset="-78"/>
              </a:rPr>
              <a:t>6</a:t>
            </a:r>
            <a:r>
              <a:rPr lang="fa-IR" sz="1800" dirty="0">
                <a:cs typeface="B Zar" pitchFamily="2" charset="-78"/>
              </a:rPr>
              <a:t>. ارتقاي جايگاه زبان فارسي در بين زبانهاي بين المللي علمي؛</a:t>
            </a:r>
          </a:p>
          <a:p>
            <a:pPr marL="0" indent="0" algn="r" rtl="1">
              <a:buNone/>
            </a:pPr>
            <a:r>
              <a:rPr lang="fa-IR" sz="1800" dirty="0">
                <a:cs typeface="B Zar" pitchFamily="2" charset="-78"/>
              </a:rPr>
              <a:t>7. كمك به ارتقاي </a:t>
            </a:r>
            <a:r>
              <a:rPr lang="fa-IR" sz="1800" dirty="0" smtClean="0">
                <a:cs typeface="B Zar" pitchFamily="2" charset="-78"/>
              </a:rPr>
              <a:t>علم </a:t>
            </a:r>
            <a:r>
              <a:rPr lang="fa-IR" sz="1800" dirty="0">
                <a:cs typeface="B Zar" pitchFamily="2" charset="-78"/>
              </a:rPr>
              <a:t>و فناور ي در </a:t>
            </a:r>
            <a:r>
              <a:rPr lang="fa-IR" sz="1800" dirty="0" smtClean="0">
                <a:cs typeface="B Zar" pitchFamily="2" charset="-78"/>
              </a:rPr>
              <a:t>جهان اسلام </a:t>
            </a:r>
            <a:r>
              <a:rPr lang="fa-IR" sz="1800" dirty="0">
                <a:cs typeface="B Zar" pitchFamily="2" charset="-78"/>
              </a:rPr>
              <a:t>و </a:t>
            </a:r>
            <a:r>
              <a:rPr lang="fa-IR" sz="1800" dirty="0" smtClean="0">
                <a:cs typeface="B Zar" pitchFamily="2" charset="-78"/>
              </a:rPr>
              <a:t>احياي موقعيت </a:t>
            </a:r>
            <a:r>
              <a:rPr lang="fa-IR" sz="1800" dirty="0">
                <a:cs typeface="B Zar" pitchFamily="2" charset="-78"/>
              </a:rPr>
              <a:t>محوري و تاريخي ايران در فرهنگ و تمدن</a:t>
            </a:r>
          </a:p>
          <a:p>
            <a:pPr marL="0" indent="0" algn="r" rtl="1">
              <a:buNone/>
            </a:pPr>
            <a:r>
              <a:rPr lang="fa-IR" sz="1800" dirty="0">
                <a:cs typeface="B Zar" pitchFamily="2" charset="-78"/>
              </a:rPr>
              <a:t>اسلامي؛</a:t>
            </a:r>
          </a:p>
          <a:p>
            <a:pPr marL="0" indent="0" algn="r" rtl="1">
              <a:buNone/>
            </a:pPr>
            <a:r>
              <a:rPr lang="fa-IR" sz="1800" dirty="0">
                <a:cs typeface="B Zar" pitchFamily="2" charset="-78"/>
              </a:rPr>
              <a:t>8. گسترش همكاري در حوزه </a:t>
            </a:r>
            <a:r>
              <a:rPr lang="fa-IR" sz="1800" dirty="0" smtClean="0">
                <a:cs typeface="B Zar" pitchFamily="2" charset="-78"/>
              </a:rPr>
              <a:t>هاي علوم </a:t>
            </a:r>
            <a:r>
              <a:rPr lang="fa-IR" sz="1800" dirty="0">
                <a:cs typeface="B Zar" pitchFamily="2" charset="-78"/>
              </a:rPr>
              <a:t>و </a:t>
            </a:r>
            <a:r>
              <a:rPr lang="fa-IR" sz="1800" dirty="0" smtClean="0">
                <a:cs typeface="B Zar" pitchFamily="2" charset="-78"/>
              </a:rPr>
              <a:t>فناوري با مراكزعلمي </a:t>
            </a:r>
            <a:r>
              <a:rPr lang="fa-IR" sz="1800" dirty="0">
                <a:cs typeface="B Zar" pitchFamily="2" charset="-78"/>
              </a:rPr>
              <a:t>معتبر بين المللي.</a:t>
            </a:r>
            <a:endParaRPr lang="en-US" sz="1800" dirty="0">
              <a:cs typeface="B Za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/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</a:br>
            <a:r>
              <a:rPr lang="fa-I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/>
            </a:r>
            <a:br>
              <a:rPr lang="fa-I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</a:br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 </a:t>
            </a:r>
            <a:r>
              <a:rPr lang="fa-I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اهداف </a:t>
            </a:r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کلان </a:t>
            </a:r>
            <a:r>
              <a:rPr lang="fa-I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نظام علم و </a:t>
            </a:r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فناوری </a:t>
            </a:r>
            <a:r>
              <a:rPr lang="fa-I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کشور</a:t>
            </a:r>
            <a:r>
              <a:rPr lang="fa-IR" sz="3600" b="1" dirty="0"/>
              <a:t/>
            </a:r>
            <a:br>
              <a:rPr lang="fa-IR" sz="3600" b="1" dirty="0"/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071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 rtl="1"/>
            <a:r>
              <a:rPr lang="fa-I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itchFamily="2" charset="-78"/>
              </a:rPr>
              <a:t>شركت دانش‌بنيان</a:t>
            </a:r>
            <a:r>
              <a:rPr lang="fa-IR" b="1" dirty="0">
                <a:cs typeface="B Zar" pitchFamily="2" charset="-78"/>
              </a:rPr>
              <a:t>:</a:t>
            </a:r>
            <a:r>
              <a:rPr lang="fa-IR" dirty="0">
                <a:cs typeface="B Zar" pitchFamily="2" charset="-78"/>
              </a:rPr>
              <a:t> شركت يا مؤسسه خصوصي يا تعاوني است كه به منظور هم‌افزايي علم و ثروت، توسعه اقتصاد دانش محور، تحقق اهداف علمي و اقتصادي (شامل گسترش و كاربرد اختراع و نوآوري) و تجاري‌سازي نتايج تحقيق و توسعه (شامل طراحي و توليد كالا و خدمات) در حوزه فناوري‌هاي برتر و با ارزش افزوده فراوان به ويژه در توليد نرم افزارهاي مربوط تشكيل مي‌شود.</a:t>
            </a:r>
            <a:endParaRPr lang="en-US" dirty="0">
              <a:cs typeface="B Zar" pitchFamily="2" charset="-78"/>
            </a:endParaRPr>
          </a:p>
          <a:p>
            <a:pPr algn="just" rtl="1"/>
            <a:r>
              <a:rPr lang="fa-IR" dirty="0">
                <a:cs typeface="B Zar" pitchFamily="2" charset="-78"/>
              </a:rPr>
              <a:t>شركت‌هاي دولتي، موسسات و نهادهاي عمومي غيردولتي و نيز شركت‌ها و موسساتي كه بيش از پنجاه (50) درصد از مالكيت آنها متعلق به شركت‌هاي دولتي و موسسات و نهادهاي عمومي غيردولتي باشد، مشمول حمايت‌هاي اين قانون نيستند. </a:t>
            </a:r>
            <a:endParaRPr lang="en-US" dirty="0">
              <a:cs typeface="B Zar" pitchFamily="2" charset="-78"/>
            </a:endParaRPr>
          </a:p>
          <a:p>
            <a:pPr algn="r" rtl="1"/>
            <a:endParaRPr lang="en-US" dirty="0">
              <a:cs typeface="B Za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/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</a:br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نگاهی به آئين‌نامه </a:t>
            </a:r>
            <a:b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</a:br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تشخيص صلاحیت شركت‌ها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 </a:t>
            </a:r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و موسسات دانش‌بنيان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045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 rtl="1"/>
            <a:r>
              <a:rPr lang="fa-IR" sz="3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itchFamily="2" charset="-78"/>
              </a:rPr>
              <a:t>كارگروه: </a:t>
            </a:r>
            <a:r>
              <a:rPr lang="fa-IR" sz="3500" dirty="0">
                <a:cs typeface="B Zar" pitchFamily="2" charset="-78"/>
              </a:rPr>
              <a:t>كارگروه «ارزيابي و تشخيص صلاحيت شركت‌ها و موسسات دانش‌بنيان و نظارت بر اجرا» موضوع ماده(3) آيين‌نامه اجرايي «قانون حمايت از شركت‌ها و موسسات دانش‌بنيان و تجاري‌سازي نوآوري‌ها و اختراعات»</a:t>
            </a:r>
            <a:endParaRPr lang="en-US" sz="3500" dirty="0">
              <a:cs typeface="B Zar" pitchFamily="2" charset="-78"/>
            </a:endParaRPr>
          </a:p>
          <a:p>
            <a:pPr lvl="0" algn="just" rtl="1"/>
            <a:r>
              <a:rPr lang="fa-IR" sz="3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itchFamily="2" charset="-78"/>
              </a:rPr>
              <a:t>كالاها و خدمات دانش‌بنيان</a:t>
            </a:r>
            <a:r>
              <a:rPr lang="fa-IR" sz="3500" dirty="0">
                <a:cs typeface="B Zar" pitchFamily="2" charset="-78"/>
              </a:rPr>
              <a:t>: كالاها و خدماتي كه مبتني بر فناوري‌هاي برتر و با ارزش افزوه فراوان بوده و با تصويب كارگروه در فهرست حوزه‌هاي كالاها و خدمات دانش‌بنيان محسوب مي شود.</a:t>
            </a:r>
            <a:endParaRPr lang="en-US" sz="3500" dirty="0">
              <a:cs typeface="B Zar" pitchFamily="2" charset="-78"/>
            </a:endParaRPr>
          </a:p>
          <a:p>
            <a:pPr lvl="0" algn="just" rtl="1"/>
            <a:r>
              <a:rPr lang="fa-IR" sz="3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itchFamily="2" charset="-78"/>
              </a:rPr>
              <a:t>تحقيق و توسعه: </a:t>
            </a:r>
            <a:r>
              <a:rPr lang="fa-IR" sz="3500" dirty="0">
                <a:cs typeface="B Zar" pitchFamily="2" charset="-78"/>
              </a:rPr>
              <a:t>مجموعه فعاليت‌هاي خلاق و ابتكاري است كه بر اساس يك روش اصولي و نظام‌مندِ تقاضامحور جهت افزايش ذخاير دانش و استفاده از آن ذخاير براي كاربردهاي جديد صورت مي‌پذيرد. </a:t>
            </a:r>
            <a:endParaRPr lang="en-US" sz="3500" dirty="0">
              <a:cs typeface="B Zar" pitchFamily="2" charset="-78"/>
            </a:endParaRPr>
          </a:p>
          <a:p>
            <a:pPr algn="r" rtl="1"/>
            <a:endParaRPr lang="en-US" dirty="0">
              <a:cs typeface="B Za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/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</a:br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نگاهی به آئين‌نامه </a:t>
            </a:r>
            <a:b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</a:br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تشخيص صلاحیت شركت‌ها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 </a:t>
            </a:r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و موسسات دانش‌بنيان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563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fa-IR" sz="1800" dirty="0" smtClean="0">
                <a:cs typeface="B Zar" pitchFamily="2" charset="-78"/>
              </a:rPr>
              <a:t>از </a:t>
            </a:r>
            <a:r>
              <a:rPr lang="fa-IR" sz="1800" dirty="0">
                <a:cs typeface="B Zar" pitchFamily="2" charset="-78"/>
              </a:rPr>
              <a:t>آنجا كه بر </a:t>
            </a:r>
            <a:r>
              <a:rPr lang="fa-IR" sz="1800" dirty="0" smtClean="0">
                <a:cs typeface="B Zar" pitchFamily="2" charset="-78"/>
              </a:rPr>
              <a:t>اساس مصوبه كارگروه تشخيص </a:t>
            </a:r>
            <a:r>
              <a:rPr lang="fa-IR" sz="1800" dirty="0">
                <a:cs typeface="B Zar" pitchFamily="2" charset="-78"/>
              </a:rPr>
              <a:t>صلاحيت شركتها و موسسات </a:t>
            </a:r>
            <a:r>
              <a:rPr lang="fa-IR" sz="1800" dirty="0" smtClean="0">
                <a:cs typeface="B Zar" pitchFamily="2" charset="-78"/>
              </a:rPr>
              <a:t>دانش بنیان، توليد </a:t>
            </a:r>
            <a:r>
              <a:rPr lang="fa-IR" sz="1800" dirty="0">
                <a:cs typeface="B Zar" pitchFamily="2" charset="-78"/>
              </a:rPr>
              <a:t>كالاهاي دانش بنيان يكي از </a:t>
            </a:r>
            <a:r>
              <a:rPr lang="fa-IR" sz="1800" dirty="0" smtClean="0">
                <a:cs typeface="B Zar" pitchFamily="2" charset="-78"/>
              </a:rPr>
              <a:t>شروط احراز صلاحیت بعنوان شرکت یا موسسه دانش </a:t>
            </a:r>
            <a:r>
              <a:rPr lang="fa-IR" sz="1800" dirty="0">
                <a:cs typeface="B Zar" pitchFamily="2" charset="-78"/>
              </a:rPr>
              <a:t>بنيان </a:t>
            </a:r>
            <a:r>
              <a:rPr lang="fa-IR" sz="1800" dirty="0" smtClean="0">
                <a:cs typeface="B Zar" pitchFamily="2" charset="-78"/>
              </a:rPr>
              <a:t>فرض شده است.  بدین منظور تهیه و تدوین فهرست کالاهای دانش بنیان جزو اقدامات اولیه ارزیابی و تشخیص توسط این کارگروه در دستور کار قرار گرفت. </a:t>
            </a:r>
          </a:p>
          <a:p>
            <a:pPr marL="0" indent="0" algn="just" rtl="1">
              <a:buNone/>
            </a:pPr>
            <a:r>
              <a:rPr lang="fa-IR" sz="1800" dirty="0" smtClean="0">
                <a:cs typeface="B Zar" pitchFamily="2" charset="-78"/>
              </a:rPr>
              <a:t>در این راستا تجربيات </a:t>
            </a:r>
            <a:r>
              <a:rPr lang="fa-IR" sz="1800" dirty="0">
                <a:cs typeface="B Zar" pitchFamily="2" charset="-78"/>
              </a:rPr>
              <a:t>مشابه ساير كشورها و سازمان هاي بين المللي براي گزينش كالاهاي راهبردي يا كالاهاي با فناوري برتر مطالعه و بررسي </a:t>
            </a:r>
            <a:r>
              <a:rPr lang="fa-IR" sz="1800" dirty="0" smtClean="0">
                <a:cs typeface="B Zar" pitchFamily="2" charset="-78"/>
              </a:rPr>
              <a:t>شد. </a:t>
            </a:r>
            <a:r>
              <a:rPr lang="fa-IR" sz="1800" dirty="0">
                <a:cs typeface="B Zar" pitchFamily="2" charset="-78"/>
              </a:rPr>
              <a:t>از آن جمله مي توان به دسته بندي هاي برخي مراكز انتقال تكنولوژي در دنيا مانند </a:t>
            </a:r>
            <a:r>
              <a:rPr lang="en-US" sz="1800" dirty="0" smtClean="0">
                <a:cs typeface="B Zar" pitchFamily="2" charset="-78"/>
              </a:rPr>
              <a:t>APCTT ،</a:t>
            </a:r>
            <a:r>
              <a:rPr lang="fa-IR" sz="1800" dirty="0" smtClean="0">
                <a:cs typeface="B Zar" pitchFamily="2" charset="-78"/>
              </a:rPr>
              <a:t>2</a:t>
            </a:r>
            <a:r>
              <a:rPr lang="en-US" sz="1800" dirty="0" smtClean="0">
                <a:cs typeface="B Zar" pitchFamily="2" charset="-78"/>
              </a:rPr>
              <a:t>Yet </a:t>
            </a:r>
            <a:r>
              <a:rPr lang="fa-IR" sz="1800" dirty="0" smtClean="0">
                <a:cs typeface="B Zar" pitchFamily="2" charset="-78"/>
              </a:rPr>
              <a:t>،</a:t>
            </a:r>
            <a:r>
              <a:rPr lang="en-US" sz="1800" dirty="0" smtClean="0">
                <a:cs typeface="B Zar" pitchFamily="2" charset="-78"/>
              </a:rPr>
              <a:t>RTTN، </a:t>
            </a:r>
            <a:r>
              <a:rPr lang="fa-IR" sz="1800" dirty="0">
                <a:cs typeface="B Zar" pitchFamily="2" charset="-78"/>
              </a:rPr>
              <a:t>چارچوب پيشنهادي سازمان جهاني مالكيت فكري </a:t>
            </a:r>
            <a:r>
              <a:rPr lang="en-US" sz="1800" dirty="0" smtClean="0">
                <a:cs typeface="B Zar" pitchFamily="2" charset="-78"/>
              </a:rPr>
              <a:t>WIPO </a:t>
            </a:r>
            <a:r>
              <a:rPr lang="fa-IR" sz="1800" dirty="0" smtClean="0">
                <a:cs typeface="B Zar" pitchFamily="2" charset="-78"/>
              </a:rPr>
              <a:t>و </a:t>
            </a:r>
            <a:r>
              <a:rPr lang="fa-IR" sz="1800" dirty="0">
                <a:cs typeface="B Zar" pitchFamily="2" charset="-78"/>
              </a:rPr>
              <a:t>برخي ديگر از مطالعات بين المللي از جمله تحقيقات سازمان </a:t>
            </a:r>
            <a:r>
              <a:rPr lang="fa-IR" sz="1800" dirty="0" smtClean="0">
                <a:cs typeface="B Zar" pitchFamily="2" charset="-78"/>
              </a:rPr>
              <a:t>همكاريهاي </a:t>
            </a:r>
            <a:r>
              <a:rPr lang="fa-IR" sz="1800" dirty="0">
                <a:cs typeface="B Zar" pitchFamily="2" charset="-78"/>
              </a:rPr>
              <a:t>اقتصادي و توسعه </a:t>
            </a:r>
            <a:r>
              <a:rPr lang="en-US" sz="1800" dirty="0" smtClean="0">
                <a:cs typeface="B Zar" pitchFamily="2" charset="-78"/>
              </a:rPr>
              <a:t>OECD</a:t>
            </a:r>
            <a:r>
              <a:rPr lang="fa-IR" sz="1800" dirty="0" smtClean="0">
                <a:cs typeface="B Zar" pitchFamily="2" charset="-78"/>
              </a:rPr>
              <a:t> </a:t>
            </a:r>
            <a:r>
              <a:rPr lang="fa-IR" sz="1800" dirty="0">
                <a:cs typeface="B Zar" pitchFamily="2" charset="-78"/>
              </a:rPr>
              <a:t>و دسته بندي بخش آمار سازمان ملل </a:t>
            </a:r>
            <a:r>
              <a:rPr lang="fa-IR" sz="1800" dirty="0" smtClean="0">
                <a:cs typeface="B Zar" pitchFamily="2" charset="-78"/>
              </a:rPr>
              <a:t>اشاره </a:t>
            </a:r>
            <a:r>
              <a:rPr lang="fa-IR" sz="1800" dirty="0">
                <a:cs typeface="B Zar" pitchFamily="2" charset="-78"/>
              </a:rPr>
              <a:t>نمود.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/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</a:br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تهیه و تدوین فهرست کالاهای دانش‌بنيان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671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fa-IR" sz="1800" dirty="0" smtClean="0">
                <a:cs typeface="B Zar" pitchFamily="2" charset="-78"/>
              </a:rPr>
              <a:t>در </a:t>
            </a:r>
            <a:r>
              <a:rPr lang="fa-IR" sz="1800" dirty="0">
                <a:cs typeface="B Zar" pitchFamily="2" charset="-78"/>
              </a:rPr>
              <a:t>ادامه اين فرايند، </a:t>
            </a:r>
            <a:r>
              <a:rPr lang="fa-IR" sz="1800" dirty="0" smtClean="0">
                <a:cs typeface="B Zar" pitchFamily="2" charset="-78"/>
              </a:rPr>
              <a:t>فناوريها</a:t>
            </a:r>
            <a:r>
              <a:rPr lang="fa-IR" sz="1800" dirty="0">
                <a:cs typeface="B Zar" pitchFamily="2" charset="-78"/>
              </a:rPr>
              <a:t>، صنايع و كالاهاي معرفي شده در اسناد ملي مرتبط نظير موارد زير </a:t>
            </a:r>
            <a:r>
              <a:rPr lang="fa-IR" sz="1800" dirty="0" smtClean="0">
                <a:cs typeface="B Zar" pitchFamily="2" charset="-78"/>
              </a:rPr>
              <a:t>نيز با دقت و بصورت هدفمند </a:t>
            </a:r>
            <a:r>
              <a:rPr lang="fa-IR" sz="1800" dirty="0">
                <a:cs typeface="B Zar" pitchFamily="2" charset="-78"/>
              </a:rPr>
              <a:t>بررسي شد:</a:t>
            </a:r>
          </a:p>
          <a:p>
            <a:pPr algn="just" rtl="1">
              <a:buFont typeface="Wingdings" pitchFamily="2" charset="2"/>
              <a:buChar char="§"/>
            </a:pPr>
            <a:r>
              <a:rPr lang="fa-IR" sz="1800" dirty="0" smtClean="0">
                <a:cs typeface="B Zar" pitchFamily="2" charset="-78"/>
              </a:rPr>
              <a:t>نقشه </a:t>
            </a:r>
            <a:r>
              <a:rPr lang="fa-IR" sz="1800" dirty="0">
                <a:cs typeface="B Zar" pitchFamily="2" charset="-78"/>
              </a:rPr>
              <a:t>جامع علمي كشور </a:t>
            </a:r>
            <a:r>
              <a:rPr lang="fa-IR" sz="1800" dirty="0" smtClean="0">
                <a:cs typeface="B Zar" pitchFamily="2" charset="-78"/>
              </a:rPr>
              <a:t>در بخش اولويتهاي فناوري، </a:t>
            </a:r>
          </a:p>
          <a:p>
            <a:pPr algn="just" rtl="1">
              <a:buFont typeface="Wingdings" pitchFamily="2" charset="2"/>
              <a:buChar char="§"/>
            </a:pPr>
            <a:r>
              <a:rPr lang="fa-IR" sz="1800" dirty="0" smtClean="0">
                <a:cs typeface="B Zar" pitchFamily="2" charset="-78"/>
              </a:rPr>
              <a:t>فهرست </a:t>
            </a:r>
            <a:r>
              <a:rPr lang="fa-IR" sz="1800" dirty="0">
                <a:cs typeface="B Zar" pitchFamily="2" charset="-78"/>
              </a:rPr>
              <a:t>صنايع نوين براي استقرار در شعاع 021 كيلومتر </a:t>
            </a:r>
            <a:r>
              <a:rPr lang="fa-IR" sz="1800" dirty="0" smtClean="0">
                <a:cs typeface="B Zar" pitchFamily="2" charset="-78"/>
              </a:rPr>
              <a:t>تهران، </a:t>
            </a:r>
          </a:p>
          <a:p>
            <a:pPr algn="just" rtl="1">
              <a:buFont typeface="Wingdings" pitchFamily="2" charset="2"/>
              <a:buChar char="§"/>
            </a:pPr>
            <a:r>
              <a:rPr lang="fa-IR" sz="1800" dirty="0" smtClean="0">
                <a:cs typeface="B Zar" pitchFamily="2" charset="-78"/>
              </a:rPr>
              <a:t>سياستها </a:t>
            </a:r>
            <a:r>
              <a:rPr lang="fa-IR" sz="1800" dirty="0">
                <a:cs typeface="B Zar" pitchFamily="2" charset="-78"/>
              </a:rPr>
              <a:t>و اولويتهاي پژوهش و فناوري كشور </a:t>
            </a:r>
            <a:r>
              <a:rPr lang="fa-IR" sz="1800" dirty="0" smtClean="0">
                <a:cs typeface="B Zar" pitchFamily="2" charset="-78"/>
              </a:rPr>
              <a:t>بخش </a:t>
            </a:r>
            <a:r>
              <a:rPr lang="fa-IR" sz="1800" dirty="0">
                <a:cs typeface="B Zar" pitchFamily="2" charset="-78"/>
              </a:rPr>
              <a:t>فناوریهاي </a:t>
            </a:r>
            <a:r>
              <a:rPr lang="fa-IR" sz="1800" dirty="0" smtClean="0">
                <a:cs typeface="B Zar" pitchFamily="2" charset="-78"/>
              </a:rPr>
              <a:t>پيشرفته،</a:t>
            </a:r>
          </a:p>
          <a:p>
            <a:pPr algn="just" rtl="1">
              <a:buFont typeface="Wingdings" pitchFamily="2" charset="2"/>
              <a:buChar char="§"/>
            </a:pPr>
            <a:r>
              <a:rPr lang="fa-IR" sz="1800" dirty="0" smtClean="0">
                <a:cs typeface="B Zar" pitchFamily="2" charset="-78"/>
              </a:rPr>
              <a:t>طرح </a:t>
            </a:r>
            <a:r>
              <a:rPr lang="fa-IR" sz="1800" dirty="0">
                <a:cs typeface="B Zar" pitchFamily="2" charset="-78"/>
              </a:rPr>
              <a:t>آمایش صنعتي و معدني </a:t>
            </a:r>
            <a:r>
              <a:rPr lang="fa-IR" sz="1800" dirty="0" smtClean="0">
                <a:cs typeface="B Zar" pitchFamily="2" charset="-78"/>
              </a:rPr>
              <a:t>تهيه </a:t>
            </a:r>
            <a:r>
              <a:rPr lang="fa-IR" sz="1800" dirty="0">
                <a:cs typeface="B Zar" pitchFamily="2" charset="-78"/>
              </a:rPr>
              <a:t>شده توسط وزارت صنعت، معدن و </a:t>
            </a:r>
            <a:r>
              <a:rPr lang="fa-IR" sz="1800" dirty="0" smtClean="0">
                <a:cs typeface="B Zar" pitchFamily="2" charset="-78"/>
              </a:rPr>
              <a:t>تجارت، </a:t>
            </a:r>
          </a:p>
          <a:p>
            <a:pPr algn="just" rtl="1">
              <a:buFont typeface="Wingdings" pitchFamily="2" charset="2"/>
              <a:buChar char="§"/>
            </a:pPr>
            <a:r>
              <a:rPr lang="fa-IR" sz="1800" dirty="0" smtClean="0">
                <a:cs typeface="B Zar" pitchFamily="2" charset="-78"/>
              </a:rPr>
              <a:t>وتجربيات </a:t>
            </a:r>
            <a:r>
              <a:rPr lang="fa-IR" sz="1800" dirty="0">
                <a:cs typeface="B Zar" pitchFamily="2" charset="-78"/>
              </a:rPr>
              <a:t>مربوط به حمايت هاي قبلي از </a:t>
            </a:r>
            <a:r>
              <a:rPr lang="fa-IR" sz="1800" dirty="0" smtClean="0">
                <a:cs typeface="B Zar" pitchFamily="2" charset="-78"/>
              </a:rPr>
              <a:t>طرحهاي </a:t>
            </a:r>
            <a:r>
              <a:rPr lang="fa-IR" sz="1800" dirty="0">
                <a:cs typeface="B Zar" pitchFamily="2" charset="-78"/>
              </a:rPr>
              <a:t>برگزيده كشور </a:t>
            </a:r>
            <a:r>
              <a:rPr lang="fa-IR" sz="1800" dirty="0" smtClean="0">
                <a:cs typeface="B Zar" pitchFamily="2" charset="-78"/>
              </a:rPr>
              <a:t>همچون جشنواره خوارزمی. </a:t>
            </a:r>
          </a:p>
          <a:p>
            <a:pPr marL="0" indent="0" algn="just" rtl="1">
              <a:buNone/>
            </a:pPr>
            <a:endParaRPr lang="fa-IR" sz="1800" dirty="0">
              <a:cs typeface="B Zar" pitchFamily="2" charset="-78"/>
            </a:endParaRPr>
          </a:p>
          <a:p>
            <a:pPr marL="0" indent="0" algn="just" rtl="1">
              <a:buNone/>
            </a:pPr>
            <a:r>
              <a:rPr lang="fa-IR" sz="1800" dirty="0" smtClean="0">
                <a:cs typeface="B Zar" pitchFamily="2" charset="-78"/>
              </a:rPr>
              <a:t>با </a:t>
            </a:r>
            <a:r>
              <a:rPr lang="fa-IR" sz="1800" dirty="0">
                <a:cs typeface="B Zar" pitchFamily="2" charset="-78"/>
              </a:rPr>
              <a:t>عنايت به كليه موارد فوق و جمع بندي اوليه آنها، فهرست و دسته بندي </a:t>
            </a:r>
            <a:r>
              <a:rPr lang="fa-IR" sz="1800" dirty="0" smtClean="0">
                <a:cs typeface="B Zar" pitchFamily="2" charset="-78"/>
              </a:rPr>
              <a:t>اوليه </a:t>
            </a:r>
            <a:r>
              <a:rPr lang="fa-IR" sz="1800" dirty="0">
                <a:cs typeface="B Zar" pitchFamily="2" charset="-78"/>
              </a:rPr>
              <a:t>كالاهاي دانش بنيان تهيه شد.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/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</a:br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تهیه و تدوین فهرست کالاهای دانش‌بنيان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668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فهرست کالاهای دانش‌بنيان</a:t>
            </a:r>
            <a:endParaRPr lang="en-US" sz="3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376"/>
            <a:ext cx="4419600" cy="6482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669" y="1889577"/>
            <a:ext cx="4572000" cy="2357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05354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299</TotalTime>
  <Words>1092</Words>
  <Application>Microsoft Office PowerPoint</Application>
  <PresentationFormat>On-screen Show (4:3)</PresentationFormat>
  <Paragraphs>93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Waveform</vt:lpstr>
      <vt:lpstr>مزایای شرکتهای دانش بنیان،   ارزیابی و تشخیص صلاحیت  شرکتها و موسسات</vt:lpstr>
      <vt:lpstr>عناوین</vt:lpstr>
      <vt:lpstr>  چشم انداز علم و فناو ری جمهوری اسلامی ایران  در افق ١٤٠٤ هجری شمسی  </vt:lpstr>
      <vt:lpstr>   اهداف کلان نظام علم و فناوری کشور  </vt:lpstr>
      <vt:lpstr> نگاهی به آئين‌نامه  تشخيص صلاحیت شركت‌ها و موسسات دانش‌بنيان </vt:lpstr>
      <vt:lpstr> نگاهی به آئين‌نامه  تشخيص صلاحیت شركت‌ها و موسسات دانش‌بنيان </vt:lpstr>
      <vt:lpstr> تهیه و تدوین فهرست کالاهای دانش‌بنيان </vt:lpstr>
      <vt:lpstr> تهیه و تدوین فهرست کالاهای دانش‌بنيان </vt:lpstr>
      <vt:lpstr>فهرست کالاهای دانش‌بنيان</vt:lpstr>
      <vt:lpstr>Slide 10</vt:lpstr>
      <vt:lpstr>قانون حمایت از شرکتهای دانش بنیان</vt:lpstr>
      <vt:lpstr>مزایای قانون</vt:lpstr>
      <vt:lpstr> وضعیت شرکتها  </vt:lpstr>
      <vt:lpstr>تعداد ثبت نام در دسته های فناوری </vt:lpstr>
      <vt:lpstr>Slide 15</vt:lpstr>
      <vt:lpstr>کارگزاران ارزیابی </vt:lpstr>
      <vt:lpstr>مراحل مختلف ارزیابی و تشخیص صلاحیت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مزایای شرکتهای دانش بنیان،   ارزیابی و تشخیص صلاحیت دانش بنیان</dc:title>
  <dc:creator>Farhadpour</dc:creator>
  <cp:lastModifiedBy>Novin Pendar</cp:lastModifiedBy>
  <cp:revision>39</cp:revision>
  <dcterms:created xsi:type="dcterms:W3CDTF">2014-02-23T05:39:39Z</dcterms:created>
  <dcterms:modified xsi:type="dcterms:W3CDTF">2014-02-27T05:35:10Z</dcterms:modified>
</cp:coreProperties>
</file>